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0" r:id="rId3"/>
    <p:sldId id="269" r:id="rId4"/>
    <p:sldId id="257" r:id="rId5"/>
    <p:sldId id="260" r:id="rId6"/>
    <p:sldId id="259" r:id="rId7"/>
    <p:sldId id="258" r:id="rId8"/>
    <p:sldId id="272" r:id="rId9"/>
    <p:sldId id="273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58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E3C3C"/>
    <a:srgbClr val="E6E6E6"/>
    <a:srgbClr val="FF5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74" d="100"/>
          <a:sy n="74" d="100"/>
        </p:scale>
        <p:origin x="77" y="240"/>
      </p:cViewPr>
      <p:guideLst>
        <p:guide orient="horz" pos="3158"/>
        <p:guide pos="29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F55C63D-0034-4AAD-8D10-2952237A481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投影片編號版面配置區 5"/>
          <p:cNvSpPr txBox="1">
            <a:spLocks/>
          </p:cNvSpPr>
          <p:nvPr userDrawn="1"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C7A5E13-B2C4-41C4-91B8-12C6B3B9A26E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39337" y="148046"/>
            <a:ext cx="8847909" cy="6573430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" name="群組 9"/>
          <p:cNvGrpSpPr/>
          <p:nvPr userDrawn="1"/>
        </p:nvGrpSpPr>
        <p:grpSpPr>
          <a:xfrm>
            <a:off x="139337" y="148046"/>
            <a:ext cx="4720046" cy="278674"/>
            <a:chOff x="139337" y="957943"/>
            <a:chExt cx="4720046" cy="278674"/>
          </a:xfrm>
          <a:solidFill>
            <a:schemeClr val="accent5">
              <a:lumMod val="50000"/>
            </a:schemeClr>
          </a:solidFill>
        </p:grpSpPr>
        <p:sp>
          <p:nvSpPr>
            <p:cNvPr id="11" name="矩形 10"/>
            <p:cNvSpPr/>
            <p:nvPr userDrawn="1"/>
          </p:nvSpPr>
          <p:spPr>
            <a:xfrm>
              <a:off x="139337" y="957943"/>
              <a:ext cx="4441372" cy="2786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n>
                  <a:noFill/>
                </a:ln>
              </a:endParaRPr>
            </a:p>
          </p:txBody>
        </p:sp>
        <p:sp>
          <p:nvSpPr>
            <p:cNvPr id="12" name="直角三角形 11"/>
            <p:cNvSpPr/>
            <p:nvPr userDrawn="1"/>
          </p:nvSpPr>
          <p:spPr>
            <a:xfrm rot="5400000">
              <a:off x="4580709" y="957943"/>
              <a:ext cx="278674" cy="27867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n>
                  <a:noFill/>
                </a:ln>
              </a:endParaRPr>
            </a:p>
          </p:txBody>
        </p:sp>
      </p:grpSp>
      <p:grpSp>
        <p:nvGrpSpPr>
          <p:cNvPr id="13" name="群組 12"/>
          <p:cNvGrpSpPr/>
          <p:nvPr userDrawn="1"/>
        </p:nvGrpSpPr>
        <p:grpSpPr>
          <a:xfrm rot="10800000">
            <a:off x="4267200" y="6442802"/>
            <a:ext cx="4720046" cy="278674"/>
            <a:chOff x="139337" y="957943"/>
            <a:chExt cx="4720046" cy="278674"/>
          </a:xfrm>
          <a:solidFill>
            <a:schemeClr val="accent5">
              <a:lumMod val="50000"/>
            </a:schemeClr>
          </a:solidFill>
        </p:grpSpPr>
        <p:sp>
          <p:nvSpPr>
            <p:cNvPr id="14" name="矩形 13"/>
            <p:cNvSpPr/>
            <p:nvPr userDrawn="1"/>
          </p:nvSpPr>
          <p:spPr>
            <a:xfrm>
              <a:off x="139337" y="957943"/>
              <a:ext cx="4441372" cy="2786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n>
                  <a:noFill/>
                </a:ln>
              </a:endParaRPr>
            </a:p>
          </p:txBody>
        </p:sp>
        <p:sp>
          <p:nvSpPr>
            <p:cNvPr id="15" name="直角三角形 14"/>
            <p:cNvSpPr/>
            <p:nvPr userDrawn="1"/>
          </p:nvSpPr>
          <p:spPr>
            <a:xfrm rot="5400000">
              <a:off x="4580709" y="957943"/>
              <a:ext cx="278674" cy="27867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n>
                  <a:noFill/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5264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D20CE38-32B0-4E52-BFAC-81033A0A3DC6}" type="datetimeFigureOut">
              <a:rPr lang="zh-TW" altLang="en-US" smtClean="0"/>
              <a:t>2020/10/20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F55C63D-0034-4AAD-8D10-2952237A48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5211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D20CE38-32B0-4E52-BFAC-81033A0A3DC6}" type="datetimeFigureOut">
              <a:rPr lang="zh-TW" altLang="en-US" smtClean="0"/>
              <a:t>2020/10/20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F55C63D-0034-4AAD-8D10-2952237A48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9589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862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D20CE38-32B0-4E52-BFAC-81033A0A3DC6}" type="datetimeFigureOut">
              <a:rPr lang="zh-TW" altLang="en-US" smtClean="0"/>
              <a:t>2020/10/20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F55C63D-0034-4AAD-8D10-2952237A48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726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D20CE38-32B0-4E52-BFAC-81033A0A3DC6}" type="datetimeFigureOut">
              <a:rPr lang="zh-TW" altLang="en-US" smtClean="0"/>
              <a:t>2020/10/20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F55C63D-0034-4AAD-8D10-2952237A48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6279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D20CE38-32B0-4E52-BFAC-81033A0A3DC6}" type="datetimeFigureOut">
              <a:rPr lang="zh-TW" altLang="en-US" smtClean="0"/>
              <a:t>2020/10/20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F55C63D-0034-4AAD-8D10-2952237A48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9131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D20CE38-32B0-4E52-BFAC-81033A0A3DC6}" type="datetimeFigureOut">
              <a:rPr lang="zh-TW" altLang="en-US" smtClean="0"/>
              <a:t>2020/10/20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F55C63D-0034-4AAD-8D10-2952237A48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9006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D20CE38-32B0-4E52-BFAC-81033A0A3DC6}" type="datetimeFigureOut">
              <a:rPr lang="zh-TW" altLang="en-US" smtClean="0"/>
              <a:t>2020/10/20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F55C63D-0034-4AAD-8D10-2952237A48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302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D20CE38-32B0-4E52-BFAC-81033A0A3DC6}" type="datetimeFigureOut">
              <a:rPr lang="zh-TW" altLang="en-US" smtClean="0"/>
              <a:t>2020/10/20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F55C63D-0034-4AAD-8D10-2952237A48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89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D20CE38-32B0-4E52-BFAC-81033A0A3DC6}" type="datetimeFigureOut">
              <a:rPr lang="zh-TW" altLang="en-US" smtClean="0"/>
              <a:t>2020/10/20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F55C63D-0034-4AAD-8D10-2952237A48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6360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139337" y="148046"/>
            <a:ext cx="8847909" cy="6573430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" name="群組 12"/>
          <p:cNvGrpSpPr/>
          <p:nvPr userDrawn="1"/>
        </p:nvGrpSpPr>
        <p:grpSpPr>
          <a:xfrm>
            <a:off x="139337" y="148046"/>
            <a:ext cx="4720046" cy="278674"/>
            <a:chOff x="139337" y="957943"/>
            <a:chExt cx="4720046" cy="278674"/>
          </a:xfrm>
          <a:solidFill>
            <a:schemeClr val="accent5">
              <a:lumMod val="50000"/>
            </a:schemeClr>
          </a:solidFill>
        </p:grpSpPr>
        <p:sp>
          <p:nvSpPr>
            <p:cNvPr id="14" name="矩形 13"/>
            <p:cNvSpPr/>
            <p:nvPr userDrawn="1"/>
          </p:nvSpPr>
          <p:spPr>
            <a:xfrm>
              <a:off x="139337" y="957943"/>
              <a:ext cx="4441372" cy="2786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n>
                  <a:noFill/>
                </a:ln>
              </a:endParaRPr>
            </a:p>
          </p:txBody>
        </p:sp>
        <p:sp>
          <p:nvSpPr>
            <p:cNvPr id="15" name="直角三角形 14"/>
            <p:cNvSpPr/>
            <p:nvPr userDrawn="1"/>
          </p:nvSpPr>
          <p:spPr>
            <a:xfrm rot="5400000">
              <a:off x="4580709" y="957943"/>
              <a:ext cx="278674" cy="27867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n>
                  <a:noFill/>
                </a:ln>
              </a:endParaRPr>
            </a:p>
          </p:txBody>
        </p:sp>
      </p:grpSp>
      <p:grpSp>
        <p:nvGrpSpPr>
          <p:cNvPr id="16" name="群組 15"/>
          <p:cNvGrpSpPr/>
          <p:nvPr userDrawn="1"/>
        </p:nvGrpSpPr>
        <p:grpSpPr>
          <a:xfrm rot="10800000">
            <a:off x="4267200" y="6442802"/>
            <a:ext cx="4720046" cy="278674"/>
            <a:chOff x="139337" y="957943"/>
            <a:chExt cx="4720046" cy="278674"/>
          </a:xfrm>
          <a:solidFill>
            <a:schemeClr val="accent5">
              <a:lumMod val="50000"/>
            </a:schemeClr>
          </a:solidFill>
        </p:grpSpPr>
        <p:sp>
          <p:nvSpPr>
            <p:cNvPr id="17" name="矩形 16"/>
            <p:cNvSpPr/>
            <p:nvPr userDrawn="1"/>
          </p:nvSpPr>
          <p:spPr>
            <a:xfrm>
              <a:off x="139337" y="957943"/>
              <a:ext cx="4441372" cy="2786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n>
                  <a:noFill/>
                </a:ln>
              </a:endParaRPr>
            </a:p>
          </p:txBody>
        </p:sp>
        <p:sp>
          <p:nvSpPr>
            <p:cNvPr id="18" name="直角三角形 17"/>
            <p:cNvSpPr/>
            <p:nvPr userDrawn="1"/>
          </p:nvSpPr>
          <p:spPr>
            <a:xfrm rot="5400000">
              <a:off x="4580709" y="957943"/>
              <a:ext cx="278674" cy="27867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n>
                  <a:noFill/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0844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0" Type="http://schemas.openxmlformats.org/officeDocument/2006/relationships/image" Target="../media/image23.jpeg"/><Relationship Id="rId4" Type="http://schemas.openxmlformats.org/officeDocument/2006/relationships/image" Target="../media/image18.jpe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microsoft.com/office/2007/relationships/hdphoto" Target="../media/hdphoto3.wdp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4.wdp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kplant.biodiv.tw/%E7%81%AB%E9%B6%B4%E8%8A%B1/%E7%81%AB%E9%B6%B4%E8%8A%B1-%E8%8A%B10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69"/>
          <a:stretch/>
        </p:blipFill>
        <p:spPr bwMode="auto">
          <a:xfrm>
            <a:off x="154938" y="416689"/>
            <a:ext cx="8815442" cy="604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標題 1"/>
          <p:cNvSpPr>
            <a:spLocks noGrp="1"/>
          </p:cNvSpPr>
          <p:nvPr>
            <p:ph type="ctrTitle"/>
          </p:nvPr>
        </p:nvSpPr>
        <p:spPr>
          <a:xfrm>
            <a:off x="685800" y="678082"/>
            <a:ext cx="7772400" cy="2387600"/>
          </a:xfrm>
        </p:spPr>
        <p:txBody>
          <a:bodyPr/>
          <a:lstStyle/>
          <a:p>
            <a:r>
              <a:rPr lang="zh-TW" altLang="en-US" sz="4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影像處理技術應用於火鶴花</a:t>
            </a:r>
            <a:r>
              <a:rPr lang="en-US" altLang="zh-TW" sz="4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4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4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分級辨識</a:t>
            </a:r>
            <a:endParaRPr lang="zh-TW" altLang="en-US" sz="4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副標題 2"/>
          <p:cNvSpPr>
            <a:spLocks noGrp="1"/>
          </p:cNvSpPr>
          <p:nvPr>
            <p:ph type="subTitle" idx="1"/>
          </p:nvPr>
        </p:nvSpPr>
        <p:spPr>
          <a:xfrm>
            <a:off x="946727" y="3167930"/>
            <a:ext cx="7511473" cy="1655762"/>
          </a:xfrm>
        </p:spPr>
        <p:txBody>
          <a:bodyPr/>
          <a:lstStyle/>
          <a:p>
            <a:endParaRPr lang="en-US" altLang="zh-TW" dirty="0">
              <a:solidFill>
                <a:schemeClr val="bg1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recognition of </a:t>
            </a:r>
            <a:r>
              <a:rPr lang="en-US" altLang="zh-TW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anthurium</a:t>
            </a:r>
            <a:r>
              <a:rPr lang="en-US" altLang="zh-TW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based </a:t>
            </a:r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image processing technology</a:t>
            </a:r>
            <a:endParaRPr lang="zh-TW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246557" y="6089341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洪福良、蔡燿全、江俊宇</a:t>
            </a:r>
            <a:endParaRPr lang="zh-TW" altLang="en-US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48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群組 17"/>
          <p:cNvGrpSpPr/>
          <p:nvPr/>
        </p:nvGrpSpPr>
        <p:grpSpPr>
          <a:xfrm>
            <a:off x="858119" y="459456"/>
            <a:ext cx="7787117" cy="5968838"/>
            <a:chOff x="294701" y="487165"/>
            <a:chExt cx="7787117" cy="5968838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701" y="487165"/>
              <a:ext cx="7787117" cy="59688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文字方塊 4"/>
            <p:cNvSpPr txBox="1"/>
            <p:nvPr/>
          </p:nvSpPr>
          <p:spPr>
            <a:xfrm>
              <a:off x="5190404" y="1838036"/>
              <a:ext cx="344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  <a:endPara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7361382" y="1884264"/>
              <a:ext cx="193964" cy="27687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7361382" y="2558519"/>
              <a:ext cx="193964" cy="27687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7361382" y="3333146"/>
              <a:ext cx="193964" cy="27687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7347528" y="4118658"/>
              <a:ext cx="193964" cy="27687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7361382" y="4904170"/>
              <a:ext cx="193964" cy="27687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7347528" y="5654195"/>
              <a:ext cx="193964" cy="27687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082718" y="1847272"/>
              <a:ext cx="769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13.58</a:t>
              </a:r>
              <a:endPara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082718" y="2542574"/>
              <a:ext cx="769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10.74</a:t>
              </a:r>
              <a:endPara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7041984" y="3330616"/>
              <a:ext cx="902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107.57</a:t>
              </a:r>
              <a:endPara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7308741" y="409276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endPara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7299506" y="485456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7285652" y="560796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endPara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34" name="圖片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50794" y="1593775"/>
            <a:ext cx="3827250" cy="5306510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1147133" y="2678545"/>
            <a:ext cx="4686858" cy="327104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932873" y="720436"/>
            <a:ext cx="2115128" cy="2586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/>
          <p:cNvCxnSpPr/>
          <p:nvPr/>
        </p:nvCxnSpPr>
        <p:spPr>
          <a:xfrm>
            <a:off x="3048001" y="849745"/>
            <a:ext cx="812799" cy="0"/>
          </a:xfrm>
          <a:prstGeom prst="straightConnector1">
            <a:avLst/>
          </a:prstGeom>
          <a:ln w="1905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3778225" y="65584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功能分頁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057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858119" y="459456"/>
            <a:ext cx="7787117" cy="5968838"/>
            <a:chOff x="294701" y="487165"/>
            <a:chExt cx="7787117" cy="5968838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701" y="487165"/>
              <a:ext cx="7787117" cy="59688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文字方塊 7"/>
            <p:cNvSpPr txBox="1"/>
            <p:nvPr/>
          </p:nvSpPr>
          <p:spPr>
            <a:xfrm>
              <a:off x="5190404" y="1838036"/>
              <a:ext cx="344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  <a:endPara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361382" y="1884264"/>
              <a:ext cx="193964" cy="27687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7361382" y="2558519"/>
              <a:ext cx="193964" cy="27687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7361382" y="3333146"/>
              <a:ext cx="193964" cy="27687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7347528" y="4118658"/>
              <a:ext cx="193964" cy="27687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7361382" y="4904170"/>
              <a:ext cx="193964" cy="27687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7347528" y="5654195"/>
              <a:ext cx="193964" cy="27687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7082718" y="1847272"/>
              <a:ext cx="769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13.58</a:t>
              </a:r>
              <a:endPara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7082718" y="2542574"/>
              <a:ext cx="769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10.74</a:t>
              </a:r>
              <a:endPara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7041984" y="3330616"/>
              <a:ext cx="902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107.57</a:t>
              </a:r>
              <a:endPara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308741" y="409276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endPara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7299506" y="485456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7285652" y="560796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endPara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56" name="圖片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50794" y="1593775"/>
            <a:ext cx="3827250" cy="5306510"/>
          </a:xfrm>
          <a:prstGeom prst="rect">
            <a:avLst/>
          </a:prstGeom>
        </p:spPr>
      </p:pic>
      <p:sp>
        <p:nvSpPr>
          <p:cNvPr id="57" name="矩形 56"/>
          <p:cNvSpPr/>
          <p:nvPr/>
        </p:nvSpPr>
        <p:spPr>
          <a:xfrm>
            <a:off x="1147133" y="2678545"/>
            <a:ext cx="4686858" cy="327104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1200543" y="1813887"/>
            <a:ext cx="1450757" cy="36933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" name="直線單箭頭接點 2"/>
          <p:cNvCxnSpPr/>
          <p:nvPr/>
        </p:nvCxnSpPr>
        <p:spPr>
          <a:xfrm>
            <a:off x="2359569" y="2183005"/>
            <a:ext cx="291731" cy="360602"/>
          </a:xfrm>
          <a:prstGeom prst="straightConnector1">
            <a:avLst/>
          </a:prstGeom>
          <a:ln w="19050">
            <a:solidFill>
              <a:srgbClr val="FFFF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/>
          <p:cNvSpPr txBox="1"/>
          <p:nvPr/>
        </p:nvSpPr>
        <p:spPr>
          <a:xfrm>
            <a:off x="2559305" y="2379577"/>
            <a:ext cx="2151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本系統為自動檢測，但此鈕可供使用者手動檢測</a:t>
            </a:r>
            <a:endParaRPr lang="zh-TW" altLang="en-US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908812" y="686038"/>
            <a:ext cx="476643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015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群組 17"/>
          <p:cNvGrpSpPr/>
          <p:nvPr/>
        </p:nvGrpSpPr>
        <p:grpSpPr>
          <a:xfrm>
            <a:off x="858119" y="459456"/>
            <a:ext cx="7787117" cy="5968838"/>
            <a:chOff x="294701" y="487165"/>
            <a:chExt cx="7787117" cy="5968838"/>
          </a:xfrm>
        </p:grpSpPr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701" y="487165"/>
              <a:ext cx="7787117" cy="59688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文字方塊 20"/>
            <p:cNvSpPr txBox="1"/>
            <p:nvPr/>
          </p:nvSpPr>
          <p:spPr>
            <a:xfrm>
              <a:off x="5190404" y="1838036"/>
              <a:ext cx="344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  <a:endPara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7361382" y="1884264"/>
              <a:ext cx="193964" cy="27687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7361382" y="2558519"/>
              <a:ext cx="193964" cy="27687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7361382" y="3333146"/>
              <a:ext cx="193964" cy="27687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7347528" y="4118658"/>
              <a:ext cx="193964" cy="27687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361382" y="4904170"/>
              <a:ext cx="193964" cy="27687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7347528" y="5654195"/>
              <a:ext cx="193964" cy="27687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7082718" y="1847272"/>
              <a:ext cx="769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13.58</a:t>
              </a:r>
              <a:endPara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7082718" y="2542574"/>
              <a:ext cx="769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10.74</a:t>
              </a:r>
              <a:endPara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7041984" y="3330616"/>
              <a:ext cx="902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107.57</a:t>
              </a:r>
              <a:endPara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7308741" y="409276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endPara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7299506" y="485456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7285652" y="560796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endPara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38" name="圖片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50794" y="1593775"/>
            <a:ext cx="3827250" cy="5306510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1147133" y="2678545"/>
            <a:ext cx="4686858" cy="327104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2909778" y="1808701"/>
            <a:ext cx="1532913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5" name="直線單箭頭接點 34"/>
          <p:cNvCxnSpPr/>
          <p:nvPr/>
        </p:nvCxnSpPr>
        <p:spPr>
          <a:xfrm>
            <a:off x="4061091" y="2183005"/>
            <a:ext cx="291731" cy="360602"/>
          </a:xfrm>
          <a:prstGeom prst="straightConnector1">
            <a:avLst/>
          </a:prstGeom>
          <a:ln w="1905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4260827" y="2379577"/>
            <a:ext cx="215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本按鈕為重置按鈕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08812" y="686038"/>
            <a:ext cx="476643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084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858119" y="459456"/>
            <a:ext cx="7787117" cy="5968838"/>
            <a:chOff x="294701" y="487165"/>
            <a:chExt cx="7787117" cy="5968838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701" y="487165"/>
              <a:ext cx="7787117" cy="59688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文字方塊 4"/>
            <p:cNvSpPr txBox="1"/>
            <p:nvPr/>
          </p:nvSpPr>
          <p:spPr>
            <a:xfrm>
              <a:off x="5190404" y="1838036"/>
              <a:ext cx="344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  <a:endPara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7361382" y="1884264"/>
              <a:ext cx="193964" cy="27687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7361382" y="2558519"/>
              <a:ext cx="193964" cy="27687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7361382" y="3333146"/>
              <a:ext cx="193964" cy="27687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7347528" y="4118658"/>
              <a:ext cx="193964" cy="27687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7361382" y="4904170"/>
              <a:ext cx="193964" cy="27687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7347528" y="5654195"/>
              <a:ext cx="193964" cy="27687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082718" y="1847272"/>
              <a:ext cx="769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13.58</a:t>
              </a:r>
              <a:endPara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082718" y="2542574"/>
              <a:ext cx="769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10.74</a:t>
              </a:r>
              <a:endPara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7041984" y="3330616"/>
              <a:ext cx="902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107.57</a:t>
              </a:r>
              <a:endPara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7308741" y="409276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endPara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7299506" y="485456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7285652" y="560796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endPara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3" name="圖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50794" y="1593775"/>
            <a:ext cx="3827250" cy="530651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147133" y="2678545"/>
            <a:ext cx="4686858" cy="327104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706265" y="1808702"/>
            <a:ext cx="153291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/>
          <p:cNvCxnSpPr/>
          <p:nvPr/>
        </p:nvCxnSpPr>
        <p:spPr>
          <a:xfrm flipH="1">
            <a:off x="4895273" y="2175933"/>
            <a:ext cx="577448" cy="311224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3288868" y="2487157"/>
            <a:ext cx="3177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以葉寬判定等級後將會透過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RS485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傳送訊號給輸送帶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08812" y="686038"/>
            <a:ext cx="476643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93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858119" y="459456"/>
            <a:ext cx="7787117" cy="5968838"/>
            <a:chOff x="294701" y="487165"/>
            <a:chExt cx="7787117" cy="5968838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701" y="487165"/>
              <a:ext cx="7787117" cy="59688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75" t="31776" r="33540" b="7860"/>
            <a:stretch/>
          </p:blipFill>
          <p:spPr>
            <a:xfrm>
              <a:off x="471054" y="2373531"/>
              <a:ext cx="5283202" cy="3805597"/>
            </a:xfrm>
            <a:prstGeom prst="rect">
              <a:avLst/>
            </a:prstGeom>
          </p:spPr>
        </p:pic>
        <p:sp>
          <p:nvSpPr>
            <p:cNvPr id="5" name="文字方塊 4"/>
            <p:cNvSpPr txBox="1"/>
            <p:nvPr/>
          </p:nvSpPr>
          <p:spPr>
            <a:xfrm>
              <a:off x="5190404" y="1838036"/>
              <a:ext cx="344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  <a:endPara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7361382" y="1884264"/>
              <a:ext cx="193964" cy="27687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7361382" y="2558519"/>
              <a:ext cx="193964" cy="27687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7361382" y="3333146"/>
              <a:ext cx="193964" cy="27687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7347528" y="4118658"/>
              <a:ext cx="193964" cy="27687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7361382" y="4904170"/>
              <a:ext cx="193964" cy="27687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7347528" y="5654195"/>
              <a:ext cx="193964" cy="27687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082718" y="1847272"/>
              <a:ext cx="769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13.58</a:t>
              </a:r>
              <a:endPara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082718" y="2542574"/>
              <a:ext cx="769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10.74</a:t>
              </a:r>
              <a:endPara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7041984" y="3330616"/>
              <a:ext cx="902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107.57</a:t>
              </a:r>
              <a:endPara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7308741" y="409276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endPara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7299506" y="485456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7285652" y="560796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endPara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6391887" y="1770807"/>
            <a:ext cx="2024012" cy="426053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50794" y="1593775"/>
            <a:ext cx="3827250" cy="5306510"/>
          </a:xfrm>
          <a:prstGeom prst="rect">
            <a:avLst/>
          </a:prstGeom>
        </p:spPr>
      </p:pic>
      <p:cxnSp>
        <p:nvCxnSpPr>
          <p:cNvPr id="19" name="直線單箭頭接點 18"/>
          <p:cNvCxnSpPr/>
          <p:nvPr/>
        </p:nvCxnSpPr>
        <p:spPr>
          <a:xfrm flipH="1">
            <a:off x="5926305" y="3020738"/>
            <a:ext cx="465582" cy="254085"/>
          </a:xfrm>
          <a:prstGeom prst="straightConnector1">
            <a:avLst/>
          </a:prstGeom>
          <a:ln w="19050">
            <a:solidFill>
              <a:srgbClr val="FFFF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1147133" y="2678545"/>
            <a:ext cx="4686858" cy="327104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908812" y="686038"/>
            <a:ext cx="476643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4997654" y="3302907"/>
            <a:ext cx="13942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判定的資訊</a:t>
            </a:r>
            <a:endParaRPr lang="zh-TW" altLang="en-US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9156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38" y="517236"/>
            <a:ext cx="7701150" cy="58733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矩形 22"/>
          <p:cNvSpPr/>
          <p:nvPr/>
        </p:nvSpPr>
        <p:spPr>
          <a:xfrm>
            <a:off x="1241321" y="686038"/>
            <a:ext cx="587479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16121" y="1180183"/>
            <a:ext cx="1968315" cy="9164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單箭頭接點 24"/>
          <p:cNvCxnSpPr/>
          <p:nvPr/>
        </p:nvCxnSpPr>
        <p:spPr>
          <a:xfrm>
            <a:off x="4784436" y="2096655"/>
            <a:ext cx="452581" cy="387927"/>
          </a:xfrm>
          <a:prstGeom prst="straightConnector1">
            <a:avLst/>
          </a:prstGeom>
          <a:ln w="1905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5237017" y="2373807"/>
            <a:ext cx="302029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可供使用者輸入判定等級之範圍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3799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72" y="544945"/>
            <a:ext cx="8099482" cy="5858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矩形 3"/>
          <p:cNvSpPr/>
          <p:nvPr/>
        </p:nvSpPr>
        <p:spPr>
          <a:xfrm>
            <a:off x="1703139" y="544945"/>
            <a:ext cx="587479" cy="2586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45576" y="803564"/>
            <a:ext cx="4258933" cy="18472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/>
          <p:nvPr/>
        </p:nvCxnSpPr>
        <p:spPr>
          <a:xfrm>
            <a:off x="4904509" y="2632211"/>
            <a:ext cx="452581" cy="387927"/>
          </a:xfrm>
          <a:prstGeom prst="straightConnector1">
            <a:avLst/>
          </a:prstGeom>
          <a:ln w="1905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5292435" y="3020138"/>
            <a:ext cx="302029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自動記錄火鶴花的判定等級數量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系統重啟後將重置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2072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42" y="528447"/>
            <a:ext cx="8053742" cy="58419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矩形 2"/>
          <p:cNvSpPr/>
          <p:nvPr/>
        </p:nvSpPr>
        <p:spPr>
          <a:xfrm>
            <a:off x="2294268" y="528447"/>
            <a:ext cx="522824" cy="2843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687625" y="1043710"/>
            <a:ext cx="984157" cy="3694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/>
          <p:cNvCxnSpPr/>
          <p:nvPr/>
        </p:nvCxnSpPr>
        <p:spPr>
          <a:xfrm>
            <a:off x="1671782" y="1413164"/>
            <a:ext cx="452581" cy="387927"/>
          </a:xfrm>
          <a:prstGeom prst="straightConnector1">
            <a:avLst/>
          </a:prstGeom>
          <a:ln w="1905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2059707" y="1801091"/>
            <a:ext cx="6206837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本系統具備語音功能，勾選後系統將會在判定火鶴花等級後朗讀判定之等級。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系統預設為不開啟此功能，需使用者自行勾選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0595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95"/>
          <a:stretch/>
        </p:blipFill>
        <p:spPr bwMode="auto">
          <a:xfrm>
            <a:off x="5879380" y="471055"/>
            <a:ext cx="3006002" cy="231875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0"/>
          <a:stretch/>
        </p:blipFill>
        <p:spPr bwMode="auto">
          <a:xfrm>
            <a:off x="349934" y="489527"/>
            <a:ext cx="2569586" cy="23002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0"/>
          <a:stretch/>
        </p:blipFill>
        <p:spPr bwMode="auto">
          <a:xfrm>
            <a:off x="3133670" y="481588"/>
            <a:ext cx="2609346" cy="23082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向右箭號 8"/>
          <p:cNvSpPr>
            <a:spLocks noChangeArrowheads="1"/>
          </p:cNvSpPr>
          <p:nvPr/>
        </p:nvSpPr>
        <p:spPr bwMode="auto">
          <a:xfrm>
            <a:off x="2745467" y="1496002"/>
            <a:ext cx="500062" cy="28733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accent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Blip>
                <a:blip r:embed="rId5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zh-TW" sz="2400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7"/>
          <a:stretch/>
        </p:blipFill>
        <p:spPr bwMode="auto">
          <a:xfrm>
            <a:off x="5883564" y="3694112"/>
            <a:ext cx="2982191" cy="2638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347" y="3694112"/>
            <a:ext cx="2879725" cy="26384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向右箭號 8"/>
          <p:cNvSpPr>
            <a:spLocks noChangeArrowheads="1"/>
          </p:cNvSpPr>
          <p:nvPr/>
        </p:nvSpPr>
        <p:spPr bwMode="auto">
          <a:xfrm rot="10800000">
            <a:off x="5534476" y="5065203"/>
            <a:ext cx="500063" cy="28733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accent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Blip>
                <a:blip r:embed="rId5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zh-TW" sz="2400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pic>
        <p:nvPicPr>
          <p:cNvPr id="12" name="圖片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2" r="24515" b="8739"/>
          <a:stretch>
            <a:fillRect/>
          </a:stretch>
        </p:blipFill>
        <p:spPr bwMode="auto">
          <a:xfrm>
            <a:off x="360219" y="2897764"/>
            <a:ext cx="2262188" cy="343477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字方塊 13"/>
          <p:cNvSpPr txBox="1"/>
          <p:nvPr/>
        </p:nvSpPr>
        <p:spPr>
          <a:xfrm>
            <a:off x="3838514" y="2949575"/>
            <a:ext cx="3945368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火鶴花卉包裝流程</a:t>
            </a:r>
          </a:p>
        </p:txBody>
      </p:sp>
      <p:sp>
        <p:nvSpPr>
          <p:cNvPr id="15" name="向右箭號 8"/>
          <p:cNvSpPr>
            <a:spLocks noChangeArrowheads="1"/>
          </p:cNvSpPr>
          <p:nvPr/>
        </p:nvSpPr>
        <p:spPr bwMode="auto">
          <a:xfrm>
            <a:off x="5561167" y="1496002"/>
            <a:ext cx="500062" cy="28733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accent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Blip>
                <a:blip r:embed="rId5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zh-TW" sz="2400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7" name="向右箭號 8"/>
          <p:cNvSpPr>
            <a:spLocks noChangeArrowheads="1"/>
          </p:cNvSpPr>
          <p:nvPr/>
        </p:nvSpPr>
        <p:spPr bwMode="auto">
          <a:xfrm rot="5400000">
            <a:off x="7546004" y="3083067"/>
            <a:ext cx="1490663" cy="361950"/>
          </a:xfrm>
          <a:prstGeom prst="rightArrow">
            <a:avLst>
              <a:gd name="adj1" fmla="val 50000"/>
              <a:gd name="adj2" fmla="val 50127"/>
            </a:avLst>
          </a:prstGeom>
          <a:solidFill>
            <a:schemeClr val="accent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Blip>
                <a:blip r:embed="rId5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zh-TW" sz="2400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" name="向右箭號 8"/>
          <p:cNvSpPr>
            <a:spLocks noChangeArrowheads="1"/>
          </p:cNvSpPr>
          <p:nvPr/>
        </p:nvSpPr>
        <p:spPr bwMode="auto">
          <a:xfrm rot="10800000">
            <a:off x="2430219" y="5013325"/>
            <a:ext cx="500063" cy="28733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accent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Blip>
                <a:blip r:embed="rId5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zh-TW" sz="2400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443346" y="563419"/>
            <a:ext cx="378691" cy="378691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橢圓 17"/>
          <p:cNvSpPr/>
          <p:nvPr/>
        </p:nvSpPr>
        <p:spPr>
          <a:xfrm>
            <a:off x="3245529" y="563418"/>
            <a:ext cx="378691" cy="378691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橢圓 18"/>
          <p:cNvSpPr/>
          <p:nvPr/>
        </p:nvSpPr>
        <p:spPr>
          <a:xfrm>
            <a:off x="5957166" y="534193"/>
            <a:ext cx="378691" cy="378691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橢圓 19"/>
          <p:cNvSpPr/>
          <p:nvPr/>
        </p:nvSpPr>
        <p:spPr>
          <a:xfrm>
            <a:off x="5957165" y="3766703"/>
            <a:ext cx="378691" cy="378691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2866838" y="3752053"/>
            <a:ext cx="378691" cy="378691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橢圓 21"/>
          <p:cNvSpPr/>
          <p:nvPr/>
        </p:nvSpPr>
        <p:spPr>
          <a:xfrm>
            <a:off x="427416" y="2949575"/>
            <a:ext cx="378691" cy="378691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7508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20" y="535709"/>
            <a:ext cx="2527300" cy="26563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45" y="3275013"/>
            <a:ext cx="2530475" cy="31162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511" y="545379"/>
            <a:ext cx="2519363" cy="2133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511" y="3273425"/>
            <a:ext cx="2519363" cy="3117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725" y="513484"/>
            <a:ext cx="2128992" cy="22481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圖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24" t="21878" r="17506"/>
          <a:stretch>
            <a:fillRect/>
          </a:stretch>
        </p:blipFill>
        <p:spPr bwMode="auto">
          <a:xfrm>
            <a:off x="6744566" y="3273425"/>
            <a:ext cx="2089150" cy="31178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3330568" y="2678979"/>
            <a:ext cx="305724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火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鶴花之不良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品</a:t>
            </a:r>
          </a:p>
        </p:txBody>
      </p:sp>
    </p:spTree>
    <p:extLst>
      <p:ext uri="{BB962C8B-B14F-4D97-AF65-F5344CB8AC3E}">
        <p14:creationId xmlns:p14="http://schemas.microsoft.com/office/powerpoint/2010/main" val="219902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73647" y="629909"/>
            <a:ext cx="84509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HSV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HSI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色彩空間是以人的視覺系統出發，用</a:t>
            </a:r>
            <a:r>
              <a:rPr lang="zh-TW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色調</a:t>
            </a:r>
            <a:r>
              <a:rPr lang="en-US" altLang="zh-TW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(Hue)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zh-TW" alt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色飽和度</a:t>
            </a:r>
            <a:r>
              <a:rPr lang="en-US" altLang="zh-TW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(Saturation)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和</a:t>
            </a:r>
            <a:r>
              <a:rPr lang="zh-TW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亮度 </a:t>
            </a:r>
            <a:r>
              <a:rPr lang="en-US" altLang="zh-TW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(Intensity</a:t>
            </a:r>
            <a:r>
              <a:rPr lang="zh-TW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或</a:t>
            </a:r>
            <a:r>
              <a:rPr lang="en-US" altLang="zh-TW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Brightness)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来描述色彩，</a:t>
            </a:r>
            <a:r>
              <a:rPr lang="zh-CN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比</a:t>
            </a:r>
            <a:r>
              <a:rPr lang="en-US" altLang="zh-CN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RGB</a:t>
            </a:r>
            <a:r>
              <a:rPr lang="zh-CN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色彩</a:t>
            </a:r>
            <a:r>
              <a:rPr lang="zh-CN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空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間</a:t>
            </a:r>
            <a:r>
              <a:rPr lang="zh-CN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更</a:t>
            </a:r>
            <a:r>
              <a:rPr lang="zh-CN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符合人</a:t>
            </a:r>
            <a:r>
              <a:rPr lang="zh-CN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視覺</a:t>
            </a:r>
            <a:r>
              <a:rPr lang="zh-CN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特性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TW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色調、色相</a:t>
            </a:r>
            <a:r>
              <a:rPr lang="en-US" altLang="zh-TW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(Hue)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：色彩的基本屬性。例如紅色、橘色或綠色等。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TW" alt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飽和度</a:t>
            </a:r>
            <a:r>
              <a:rPr lang="en-US" altLang="zh-TW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(Saturation )</a:t>
            </a:r>
            <a:r>
              <a:rPr lang="zh-TW" alt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：又稱色度，是指色彩的強度或純度。飽和度代表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灰色與色調的比例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，並以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0%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灰色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到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100%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完全飽和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來衡量。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TW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亮度</a:t>
            </a:r>
            <a:r>
              <a:rPr lang="en-US" altLang="zh-TW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(Intensity)</a:t>
            </a:r>
            <a:r>
              <a:rPr lang="zh-TW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：是指顏色的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相對明暗度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，通常以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0%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黑色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到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100%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白色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的百分比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來衡量。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HSV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色彩空間，對圖像進行處理較為有效。</a:t>
            </a:r>
          </a:p>
        </p:txBody>
      </p:sp>
      <p:pic>
        <p:nvPicPr>
          <p:cNvPr id="5" name="Picture 4" descr="「RGB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61" y="3203848"/>
            <a:ext cx="3837139" cy="255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「HSV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501" y="2938233"/>
            <a:ext cx="4119095" cy="308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6487507" y="576194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u="sng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HSV</a:t>
            </a:r>
            <a:r>
              <a:rPr lang="zh-TW" altLang="en-US" u="sng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色彩空間模型</a:t>
            </a:r>
            <a:endParaRPr lang="zh-TW" altLang="en-US" u="sng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123017" y="576194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u="sng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RGB</a:t>
            </a:r>
            <a:r>
              <a:rPr lang="zh-TW" altLang="en-US" u="sng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色彩空間</a:t>
            </a:r>
            <a:endParaRPr lang="zh-TW" altLang="en-US" u="sng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79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矩形 83"/>
          <p:cNvSpPr/>
          <p:nvPr/>
        </p:nvSpPr>
        <p:spPr>
          <a:xfrm>
            <a:off x="6947769" y="2144817"/>
            <a:ext cx="1908848" cy="42123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33"/>
          <p:cNvCxnSpPr/>
          <p:nvPr/>
        </p:nvCxnSpPr>
        <p:spPr>
          <a:xfrm flipV="1">
            <a:off x="6227058" y="4030223"/>
            <a:ext cx="0" cy="1011760"/>
          </a:xfrm>
          <a:prstGeom prst="straightConnector1">
            <a:avLst/>
          </a:prstGeom>
          <a:ln w="1905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/>
          <p:cNvSpPr txBox="1"/>
          <p:nvPr/>
        </p:nvSpPr>
        <p:spPr>
          <a:xfrm>
            <a:off x="307975" y="509764"/>
            <a:ext cx="1341121" cy="120032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系統架</a:t>
            </a:r>
            <a:r>
              <a:rPr lang="zh-TW" altLang="en-US" sz="36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構</a:t>
            </a:r>
          </a:p>
        </p:txBody>
      </p:sp>
      <p:pic>
        <p:nvPicPr>
          <p:cNvPr id="61" name="Picture 16" descr="「python」的圖片搜尋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95" b="95210" l="13576" r="8145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13" r="23235" b="7496"/>
          <a:stretch/>
        </p:blipFill>
        <p:spPr bwMode="auto">
          <a:xfrm>
            <a:off x="7068640" y="2318816"/>
            <a:ext cx="1667106" cy="153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文字方塊 72"/>
          <p:cNvSpPr txBox="1"/>
          <p:nvPr/>
        </p:nvSpPr>
        <p:spPr>
          <a:xfrm rot="16200000">
            <a:off x="5678889" y="4366241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RS485</a:t>
            </a:r>
            <a:endParaRPr lang="zh-TW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8" name="Picture 6" descr="6ES7214-1BG40-0XB0 | Siemens S7-1200 PLC CPU, Ethernet Networking 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907" y="5169920"/>
            <a:ext cx="1099357" cy="99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文字方塊 76"/>
          <p:cNvSpPr txBox="1"/>
          <p:nvPr/>
        </p:nvSpPr>
        <p:spPr>
          <a:xfrm>
            <a:off x="5542047" y="6053323"/>
            <a:ext cx="11767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PLC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AutoShape 12" descr="小型輸送機流水線鋁合金生產線輸送帶- 每日頭條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79" name="圖片 78"/>
          <p:cNvPicPr>
            <a:picLocks noChangeAspect="1"/>
          </p:cNvPicPr>
          <p:nvPr/>
        </p:nvPicPr>
        <p:blipFill rotWithShape="1">
          <a:blip r:embed="rId5"/>
          <a:srcRect r="2334" b="8623"/>
          <a:stretch/>
        </p:blipFill>
        <p:spPr>
          <a:xfrm>
            <a:off x="237935" y="3615172"/>
            <a:ext cx="3867785" cy="2846350"/>
          </a:xfrm>
          <a:prstGeom prst="rect">
            <a:avLst/>
          </a:prstGeom>
        </p:spPr>
      </p:pic>
      <p:sp>
        <p:nvSpPr>
          <p:cNvPr id="83" name="文字方塊 82"/>
          <p:cNvSpPr txBox="1"/>
          <p:nvPr/>
        </p:nvSpPr>
        <p:spPr>
          <a:xfrm>
            <a:off x="2285510" y="6018563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onveyor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8" name="直線單箭頭接點 33"/>
          <p:cNvCxnSpPr/>
          <p:nvPr/>
        </p:nvCxnSpPr>
        <p:spPr>
          <a:xfrm>
            <a:off x="3892028" y="5668840"/>
            <a:ext cx="1507911" cy="1"/>
          </a:xfrm>
          <a:prstGeom prst="straightConnector1">
            <a:avLst/>
          </a:prstGeom>
          <a:ln w="1905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33"/>
          <p:cNvCxnSpPr/>
          <p:nvPr/>
        </p:nvCxnSpPr>
        <p:spPr>
          <a:xfrm flipV="1">
            <a:off x="1340827" y="2941778"/>
            <a:ext cx="944683" cy="1"/>
          </a:xfrm>
          <a:prstGeom prst="straightConnector1">
            <a:avLst/>
          </a:prstGeom>
          <a:ln w="1905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1541099" y="2986403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USB</a:t>
            </a:r>
            <a:endParaRPr lang="zh-TW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IPEVO - Design for Learning.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00" b="98500" l="2326" r="9488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724" r="13345"/>
          <a:stretch/>
        </p:blipFill>
        <p:spPr bwMode="auto">
          <a:xfrm>
            <a:off x="155575" y="1718687"/>
            <a:ext cx="1493521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文字方塊 64"/>
          <p:cNvSpPr txBox="1"/>
          <p:nvPr/>
        </p:nvSpPr>
        <p:spPr>
          <a:xfrm>
            <a:off x="344790" y="3564257"/>
            <a:ext cx="942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IPEVO</a:t>
            </a:r>
          </a:p>
          <a:p>
            <a:pPr algn="ctr"/>
            <a:r>
              <a:rPr lang="en-US" altLang="zh-TW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Camera</a:t>
            </a:r>
            <a:r>
              <a:rPr lang="zh-TW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3" name="圖片 6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5938" y="2019472"/>
            <a:ext cx="2549797" cy="1688222"/>
          </a:xfrm>
          <a:prstGeom prst="rect">
            <a:avLst/>
          </a:prstGeom>
        </p:spPr>
      </p:pic>
      <p:sp>
        <p:nvSpPr>
          <p:cNvPr id="71" name="文字方塊 70"/>
          <p:cNvSpPr txBox="1"/>
          <p:nvPr/>
        </p:nvSpPr>
        <p:spPr>
          <a:xfrm>
            <a:off x="2528233" y="3548190"/>
            <a:ext cx="2017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 with Windows 10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2" name="圖片 7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9" t="31315" r="22922" b="29381"/>
          <a:stretch/>
        </p:blipFill>
        <p:spPr>
          <a:xfrm>
            <a:off x="2586440" y="2363472"/>
            <a:ext cx="1264215" cy="504793"/>
          </a:xfrm>
          <a:prstGeom prst="rect">
            <a:avLst/>
          </a:prstGeom>
        </p:spPr>
      </p:pic>
      <p:pic>
        <p:nvPicPr>
          <p:cNvPr id="3076" name="Picture 4" descr="USB 轉RS485 模組二線RS-485 模組- 台灣物聯科技TaiwanIOT Studio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7" t="21387" r="6967" b="17294"/>
          <a:stretch/>
        </p:blipFill>
        <p:spPr bwMode="auto">
          <a:xfrm>
            <a:off x="5637999" y="2592070"/>
            <a:ext cx="1097280" cy="77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直線單箭頭接點 33"/>
          <p:cNvCxnSpPr/>
          <p:nvPr/>
        </p:nvCxnSpPr>
        <p:spPr>
          <a:xfrm flipV="1">
            <a:off x="4788699" y="2932577"/>
            <a:ext cx="804225" cy="1"/>
          </a:xfrm>
          <a:prstGeom prst="straightConnector1">
            <a:avLst/>
          </a:prstGeom>
          <a:ln w="1905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/>
          <p:cNvSpPr txBox="1"/>
          <p:nvPr/>
        </p:nvSpPr>
        <p:spPr>
          <a:xfrm>
            <a:off x="4954156" y="2938578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USB</a:t>
            </a:r>
            <a:endParaRPr lang="zh-TW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5399939" y="3415306"/>
            <a:ext cx="1615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USB to RS485 converter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87" name="Picture 15" descr="OpenCV - 維基百科，自由的百科全書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722" y="4457047"/>
            <a:ext cx="1388942" cy="171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文字方塊 88"/>
          <p:cNvSpPr txBox="1"/>
          <p:nvPr/>
        </p:nvSpPr>
        <p:spPr>
          <a:xfrm>
            <a:off x="1751451" y="511747"/>
            <a:ext cx="7061603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火鶴花分級辨識系統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之中的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軟體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部分使用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ython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以及</a:t>
            </a:r>
            <a:r>
              <a:rPr lang="en-US" altLang="zh-TW" b="1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OpenCV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程式庫撰寫，並透過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GUI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介面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撰寫與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PLC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的通訊，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以達到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自動分級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的目的。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利用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Python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整合此系統的優點為</a:t>
            </a:r>
            <a:r>
              <a:rPr lang="en-US" altLang="zh-TW" b="1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OpenCV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此影像處理程式庫支援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Python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語言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且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易於整合。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55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9654" y="670505"/>
            <a:ext cx="1117600" cy="690935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影像資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訊</a:t>
            </a:r>
          </a:p>
        </p:txBody>
      </p:sp>
      <p:sp>
        <p:nvSpPr>
          <p:cNvPr id="3" name="向下箭號 2"/>
          <p:cNvSpPr/>
          <p:nvPr/>
        </p:nvSpPr>
        <p:spPr>
          <a:xfrm rot="16200000">
            <a:off x="1710750" y="768674"/>
            <a:ext cx="258618" cy="47964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4129552" y="684868"/>
            <a:ext cx="1117600" cy="694689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色彩空間轉換</a:t>
            </a:r>
            <a:endParaRPr lang="zh-TW" altLang="en-US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向下箭號 4"/>
          <p:cNvSpPr/>
          <p:nvPr/>
        </p:nvSpPr>
        <p:spPr>
          <a:xfrm rot="16200000">
            <a:off x="5537767" y="792390"/>
            <a:ext cx="258618" cy="47964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040465" y="668627"/>
            <a:ext cx="2676815" cy="694689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提取紅色</a:t>
            </a:r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花形</a:t>
            </a:r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、黑色</a:t>
            </a:r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瑕疵</a:t>
            </a:r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部分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向下箭號 6"/>
          <p:cNvSpPr/>
          <p:nvPr/>
        </p:nvSpPr>
        <p:spPr>
          <a:xfrm>
            <a:off x="7838399" y="1491964"/>
            <a:ext cx="258618" cy="47964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79655" y="2153574"/>
            <a:ext cx="1104927" cy="694689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輸送帶</a:t>
            </a:r>
            <a:endParaRPr lang="en-US" altLang="zh-TW" dirty="0" smtClean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控制</a:t>
            </a:r>
          </a:p>
        </p:txBody>
      </p:sp>
      <p:sp>
        <p:nvSpPr>
          <p:cNvPr id="9" name="向下箭號 8"/>
          <p:cNvSpPr/>
          <p:nvPr/>
        </p:nvSpPr>
        <p:spPr>
          <a:xfrm rot="10800000">
            <a:off x="810421" y="1511306"/>
            <a:ext cx="258618" cy="47964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4129552" y="2134802"/>
            <a:ext cx="2307270" cy="694689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計算葉幅、葉寬、葉面積、瑕疵數等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向下箭號 10"/>
          <p:cNvSpPr/>
          <p:nvPr/>
        </p:nvSpPr>
        <p:spPr>
          <a:xfrm rot="5400000">
            <a:off x="3604646" y="2261096"/>
            <a:ext cx="258618" cy="47964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2228799" y="676856"/>
            <a:ext cx="1117600" cy="694689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雜訊過濾</a:t>
            </a:r>
            <a:endParaRPr lang="zh-TW" altLang="en-US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7" name="向下箭號 36"/>
          <p:cNvSpPr/>
          <p:nvPr/>
        </p:nvSpPr>
        <p:spPr>
          <a:xfrm rot="16200000">
            <a:off x="3596789" y="784378"/>
            <a:ext cx="258618" cy="47964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7187490" y="2146199"/>
            <a:ext cx="1520684" cy="694689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膨脹、侵蝕運算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9" name="向下箭號 38"/>
          <p:cNvSpPr/>
          <p:nvPr/>
        </p:nvSpPr>
        <p:spPr>
          <a:xfrm rot="5400000">
            <a:off x="6662584" y="2253721"/>
            <a:ext cx="258618" cy="47964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2243187" y="2142759"/>
            <a:ext cx="1117600" cy="694689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介面顯示與分級</a:t>
            </a:r>
            <a:endParaRPr lang="zh-TW" altLang="en-US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1" name="向下箭號 40"/>
          <p:cNvSpPr/>
          <p:nvPr/>
        </p:nvSpPr>
        <p:spPr>
          <a:xfrm rot="5400000">
            <a:off x="1718281" y="2242324"/>
            <a:ext cx="258618" cy="47964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2" name="表格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13051"/>
              </p:ext>
            </p:extLst>
          </p:nvPr>
        </p:nvGraphicFramePr>
        <p:xfrm>
          <a:off x="213363" y="3358686"/>
          <a:ext cx="8707116" cy="30116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1556">
                  <a:extLst>
                    <a:ext uri="{9D8B030D-6E8A-4147-A177-3AD203B41FA5}">
                      <a16:colId xmlns:a16="http://schemas.microsoft.com/office/drawing/2014/main" val="3709148415"/>
                    </a:ext>
                  </a:extLst>
                </a:gridCol>
                <a:gridCol w="791556">
                  <a:extLst>
                    <a:ext uri="{9D8B030D-6E8A-4147-A177-3AD203B41FA5}">
                      <a16:colId xmlns:a16="http://schemas.microsoft.com/office/drawing/2014/main" val="2628970419"/>
                    </a:ext>
                  </a:extLst>
                </a:gridCol>
                <a:gridCol w="791556">
                  <a:extLst>
                    <a:ext uri="{9D8B030D-6E8A-4147-A177-3AD203B41FA5}">
                      <a16:colId xmlns:a16="http://schemas.microsoft.com/office/drawing/2014/main" val="3975800704"/>
                    </a:ext>
                  </a:extLst>
                </a:gridCol>
                <a:gridCol w="791556">
                  <a:extLst>
                    <a:ext uri="{9D8B030D-6E8A-4147-A177-3AD203B41FA5}">
                      <a16:colId xmlns:a16="http://schemas.microsoft.com/office/drawing/2014/main" val="63107195"/>
                    </a:ext>
                  </a:extLst>
                </a:gridCol>
                <a:gridCol w="395778">
                  <a:extLst>
                    <a:ext uri="{9D8B030D-6E8A-4147-A177-3AD203B41FA5}">
                      <a16:colId xmlns:a16="http://schemas.microsoft.com/office/drawing/2014/main" val="2041726225"/>
                    </a:ext>
                  </a:extLst>
                </a:gridCol>
                <a:gridCol w="395778">
                  <a:extLst>
                    <a:ext uri="{9D8B030D-6E8A-4147-A177-3AD203B41FA5}">
                      <a16:colId xmlns:a16="http://schemas.microsoft.com/office/drawing/2014/main" val="962394191"/>
                    </a:ext>
                  </a:extLst>
                </a:gridCol>
                <a:gridCol w="791556">
                  <a:extLst>
                    <a:ext uri="{9D8B030D-6E8A-4147-A177-3AD203B41FA5}">
                      <a16:colId xmlns:a16="http://schemas.microsoft.com/office/drawing/2014/main" val="3461903070"/>
                    </a:ext>
                  </a:extLst>
                </a:gridCol>
                <a:gridCol w="791556">
                  <a:extLst>
                    <a:ext uri="{9D8B030D-6E8A-4147-A177-3AD203B41FA5}">
                      <a16:colId xmlns:a16="http://schemas.microsoft.com/office/drawing/2014/main" val="790664711"/>
                    </a:ext>
                  </a:extLst>
                </a:gridCol>
                <a:gridCol w="791556">
                  <a:extLst>
                    <a:ext uri="{9D8B030D-6E8A-4147-A177-3AD203B41FA5}">
                      <a16:colId xmlns:a16="http://schemas.microsoft.com/office/drawing/2014/main" val="2545239720"/>
                    </a:ext>
                  </a:extLst>
                </a:gridCol>
                <a:gridCol w="791556">
                  <a:extLst>
                    <a:ext uri="{9D8B030D-6E8A-4147-A177-3AD203B41FA5}">
                      <a16:colId xmlns:a16="http://schemas.microsoft.com/office/drawing/2014/main" val="919122949"/>
                    </a:ext>
                  </a:extLst>
                </a:gridCol>
                <a:gridCol w="791556">
                  <a:extLst>
                    <a:ext uri="{9D8B030D-6E8A-4147-A177-3AD203B41FA5}">
                      <a16:colId xmlns:a16="http://schemas.microsoft.com/office/drawing/2014/main" val="1599699396"/>
                    </a:ext>
                  </a:extLst>
                </a:gridCol>
                <a:gridCol w="791556">
                  <a:extLst>
                    <a:ext uri="{9D8B030D-6E8A-4147-A177-3AD203B41FA5}">
                      <a16:colId xmlns:a16="http://schemas.microsoft.com/office/drawing/2014/main" val="4106349991"/>
                    </a:ext>
                  </a:extLst>
                </a:gridCol>
              </a:tblGrid>
              <a:tr h="430233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黑</a:t>
                      </a:r>
                      <a:endParaRPr lang="zh-TW" altLang="en-US" sz="1600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灰</a:t>
                      </a:r>
                      <a:endParaRPr lang="zh-TW" altLang="en-US" sz="1600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白</a:t>
                      </a:r>
                      <a:endParaRPr lang="zh-TW" altLang="en-US" sz="1600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1600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紅</a:t>
                      </a:r>
                      <a:endParaRPr lang="zh-TW" altLang="en-US" sz="1600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橙</a:t>
                      </a:r>
                      <a:endParaRPr lang="zh-TW" altLang="en-US" sz="1600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黃</a:t>
                      </a:r>
                      <a:endParaRPr lang="zh-TW" altLang="en-US" sz="1600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綠</a:t>
                      </a:r>
                      <a:endParaRPr lang="zh-TW" altLang="en-US" sz="1600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青</a:t>
                      </a:r>
                      <a:endParaRPr lang="zh-TW" altLang="en-US" sz="1600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藍</a:t>
                      </a:r>
                      <a:endParaRPr lang="zh-TW" altLang="en-US" sz="1600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紫</a:t>
                      </a:r>
                      <a:endParaRPr lang="zh-TW" altLang="en-US" sz="1600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264349"/>
                  </a:ext>
                </a:extLst>
              </a:tr>
              <a:tr h="43023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en-US" altLang="zh-TW" sz="1600" baseline="-25000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</a:t>
                      </a:r>
                      <a:endParaRPr lang="zh-TW" altLang="en-US" sz="1600" baseline="-25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156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7712594"/>
                  </a:ext>
                </a:extLst>
              </a:tr>
              <a:tr h="43023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en-US" altLang="zh-TW" sz="1600" baseline="-25000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</a:t>
                      </a:r>
                      <a:endParaRPr lang="zh-TW" altLang="en-US" sz="1600" baseline="-25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180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180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180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180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124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155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5274523"/>
                  </a:ext>
                </a:extLst>
              </a:tr>
              <a:tr h="43023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US" altLang="zh-TW" sz="1600" baseline="-25000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</a:t>
                      </a:r>
                      <a:endParaRPr lang="zh-TW" altLang="en-US" sz="1600" baseline="-25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3428244"/>
                  </a:ext>
                </a:extLst>
              </a:tr>
              <a:tr h="43023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US" altLang="zh-TW" sz="1600" baseline="-25000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</a:t>
                      </a:r>
                      <a:endParaRPr lang="zh-TW" altLang="en-US" sz="1600" baseline="-25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9153357"/>
                  </a:ext>
                </a:extLst>
              </a:tr>
              <a:tr h="43023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TW" sz="1600" baseline="-25000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</a:t>
                      </a:r>
                      <a:endParaRPr lang="zh-TW" altLang="en-US" sz="1600" baseline="-25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221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238101"/>
                  </a:ext>
                </a:extLst>
              </a:tr>
              <a:tr h="43023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TW" sz="1600" baseline="-25000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</a:t>
                      </a:r>
                      <a:endParaRPr lang="zh-TW" altLang="en-US" sz="1600" baseline="-25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220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5237153"/>
                  </a:ext>
                </a:extLst>
              </a:tr>
            </a:tbl>
          </a:graphicData>
        </a:graphic>
      </p:graphicFrame>
      <p:sp>
        <p:nvSpPr>
          <p:cNvPr id="43" name="文字方塊 42"/>
          <p:cNvSpPr txBox="1"/>
          <p:nvPr/>
        </p:nvSpPr>
        <p:spPr>
          <a:xfrm>
            <a:off x="3802930" y="3035836"/>
            <a:ext cx="1527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HSV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顏色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對照表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1373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6000 X 500输送带3D模型下载_凡一商城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51" t="18009" r="16536" b="16909"/>
          <a:stretch/>
        </p:blipFill>
        <p:spPr bwMode="auto">
          <a:xfrm>
            <a:off x="5163531" y="3058086"/>
            <a:ext cx="3814618" cy="202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同步带轮·同步齿形带3D模型下载_标准件模型| 标准件库搜索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270" l="0" r="100000">
                        <a14:foregroundMark x1="20898" y1="96350" x2="29102" y2="95985"/>
                        <a14:foregroundMark x1="29297" y1="94891" x2="35352" y2="87226"/>
                        <a14:foregroundMark x1="35547" y1="90146" x2="44922" y2="98175"/>
                        <a14:foregroundMark x1="54297" y1="72628" x2="75781" y2="91606"/>
                        <a14:foregroundMark x1="69922" y1="61679" x2="89648" y2="98175"/>
                        <a14:foregroundMark x1="96484" y1="13504" x2="22852" y2="81022"/>
                        <a14:foregroundMark x1="98242" y1="20803" x2="30859" y2="88686"/>
                        <a14:foregroundMark x1="79102" y1="2190" x2="0" y2="74088"/>
                        <a14:foregroundMark x1="52344" y1="25182" x2="1367" y2="69343"/>
                        <a14:foregroundMark x1="91406" y1="24818" x2="29492" y2="85036"/>
                        <a14:foregroundMark x1="51563" y1="59489" x2="28711" y2="839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531" y="3697633"/>
            <a:ext cx="4876800" cy="260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手繪多邊形 5"/>
          <p:cNvSpPr/>
          <p:nvPr/>
        </p:nvSpPr>
        <p:spPr>
          <a:xfrm>
            <a:off x="6443980" y="3413252"/>
            <a:ext cx="119380" cy="220980"/>
          </a:xfrm>
          <a:custGeom>
            <a:avLst/>
            <a:gdLst>
              <a:gd name="connsiteX0" fmla="*/ 0 w 119380"/>
              <a:gd name="connsiteY0" fmla="*/ 220980 h 220980"/>
              <a:gd name="connsiteX1" fmla="*/ 0 w 119380"/>
              <a:gd name="connsiteY1" fmla="*/ 152400 h 220980"/>
              <a:gd name="connsiteX2" fmla="*/ 116840 w 119380"/>
              <a:gd name="connsiteY2" fmla="*/ 0 h 220980"/>
              <a:gd name="connsiteX3" fmla="*/ 119380 w 119380"/>
              <a:gd name="connsiteY3" fmla="*/ 81280 h 220980"/>
              <a:gd name="connsiteX4" fmla="*/ 0 w 119380"/>
              <a:gd name="connsiteY4" fmla="*/ 220980 h 22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380" h="220980">
                <a:moveTo>
                  <a:pt x="0" y="220980"/>
                </a:moveTo>
                <a:lnTo>
                  <a:pt x="0" y="152400"/>
                </a:lnTo>
                <a:lnTo>
                  <a:pt x="116840" y="0"/>
                </a:lnTo>
                <a:cubicBezTo>
                  <a:pt x="117687" y="27093"/>
                  <a:pt x="118533" y="54187"/>
                  <a:pt x="119380" y="81280"/>
                </a:cubicBezTo>
                <a:lnTo>
                  <a:pt x="0" y="22098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手繪多邊形 9"/>
          <p:cNvSpPr/>
          <p:nvPr/>
        </p:nvSpPr>
        <p:spPr>
          <a:xfrm>
            <a:off x="5931916" y="3266186"/>
            <a:ext cx="119380" cy="220980"/>
          </a:xfrm>
          <a:custGeom>
            <a:avLst/>
            <a:gdLst>
              <a:gd name="connsiteX0" fmla="*/ 0 w 119380"/>
              <a:gd name="connsiteY0" fmla="*/ 220980 h 220980"/>
              <a:gd name="connsiteX1" fmla="*/ 0 w 119380"/>
              <a:gd name="connsiteY1" fmla="*/ 152400 h 220980"/>
              <a:gd name="connsiteX2" fmla="*/ 116840 w 119380"/>
              <a:gd name="connsiteY2" fmla="*/ 0 h 220980"/>
              <a:gd name="connsiteX3" fmla="*/ 119380 w 119380"/>
              <a:gd name="connsiteY3" fmla="*/ 81280 h 220980"/>
              <a:gd name="connsiteX4" fmla="*/ 0 w 119380"/>
              <a:gd name="connsiteY4" fmla="*/ 220980 h 22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380" h="220980">
                <a:moveTo>
                  <a:pt x="0" y="220980"/>
                </a:moveTo>
                <a:lnTo>
                  <a:pt x="0" y="152400"/>
                </a:lnTo>
                <a:lnTo>
                  <a:pt x="116840" y="0"/>
                </a:lnTo>
                <a:cubicBezTo>
                  <a:pt x="117687" y="27093"/>
                  <a:pt x="118533" y="54187"/>
                  <a:pt x="119380" y="81280"/>
                </a:cubicBezTo>
                <a:lnTo>
                  <a:pt x="0" y="22098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手繪多邊形 10"/>
          <p:cNvSpPr/>
          <p:nvPr/>
        </p:nvSpPr>
        <p:spPr>
          <a:xfrm>
            <a:off x="7006324" y="3622040"/>
            <a:ext cx="119380" cy="220980"/>
          </a:xfrm>
          <a:custGeom>
            <a:avLst/>
            <a:gdLst>
              <a:gd name="connsiteX0" fmla="*/ 0 w 119380"/>
              <a:gd name="connsiteY0" fmla="*/ 220980 h 220980"/>
              <a:gd name="connsiteX1" fmla="*/ 0 w 119380"/>
              <a:gd name="connsiteY1" fmla="*/ 152400 h 220980"/>
              <a:gd name="connsiteX2" fmla="*/ 116840 w 119380"/>
              <a:gd name="connsiteY2" fmla="*/ 0 h 220980"/>
              <a:gd name="connsiteX3" fmla="*/ 119380 w 119380"/>
              <a:gd name="connsiteY3" fmla="*/ 81280 h 220980"/>
              <a:gd name="connsiteX4" fmla="*/ 0 w 119380"/>
              <a:gd name="connsiteY4" fmla="*/ 220980 h 22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380" h="220980">
                <a:moveTo>
                  <a:pt x="0" y="220980"/>
                </a:moveTo>
                <a:lnTo>
                  <a:pt x="0" y="152400"/>
                </a:lnTo>
                <a:lnTo>
                  <a:pt x="116840" y="0"/>
                </a:lnTo>
                <a:cubicBezTo>
                  <a:pt x="117687" y="27093"/>
                  <a:pt x="118533" y="54187"/>
                  <a:pt x="119380" y="81280"/>
                </a:cubicBezTo>
                <a:lnTo>
                  <a:pt x="0" y="22098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手繪多邊形 11"/>
          <p:cNvSpPr/>
          <p:nvPr/>
        </p:nvSpPr>
        <p:spPr>
          <a:xfrm>
            <a:off x="7611940" y="3827604"/>
            <a:ext cx="119380" cy="220980"/>
          </a:xfrm>
          <a:custGeom>
            <a:avLst/>
            <a:gdLst>
              <a:gd name="connsiteX0" fmla="*/ 0 w 119380"/>
              <a:gd name="connsiteY0" fmla="*/ 220980 h 220980"/>
              <a:gd name="connsiteX1" fmla="*/ 0 w 119380"/>
              <a:gd name="connsiteY1" fmla="*/ 152400 h 220980"/>
              <a:gd name="connsiteX2" fmla="*/ 116840 w 119380"/>
              <a:gd name="connsiteY2" fmla="*/ 0 h 220980"/>
              <a:gd name="connsiteX3" fmla="*/ 119380 w 119380"/>
              <a:gd name="connsiteY3" fmla="*/ 81280 h 220980"/>
              <a:gd name="connsiteX4" fmla="*/ 0 w 119380"/>
              <a:gd name="connsiteY4" fmla="*/ 220980 h 22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380" h="220980">
                <a:moveTo>
                  <a:pt x="0" y="220980"/>
                </a:moveTo>
                <a:lnTo>
                  <a:pt x="0" y="152400"/>
                </a:lnTo>
                <a:lnTo>
                  <a:pt x="116840" y="0"/>
                </a:lnTo>
                <a:cubicBezTo>
                  <a:pt x="117687" y="27093"/>
                  <a:pt x="118533" y="54187"/>
                  <a:pt x="119380" y="81280"/>
                </a:cubicBezTo>
                <a:lnTo>
                  <a:pt x="0" y="22098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手繪多邊形 12"/>
          <p:cNvSpPr/>
          <p:nvPr/>
        </p:nvSpPr>
        <p:spPr>
          <a:xfrm>
            <a:off x="8174462" y="4012516"/>
            <a:ext cx="119380" cy="220980"/>
          </a:xfrm>
          <a:custGeom>
            <a:avLst/>
            <a:gdLst>
              <a:gd name="connsiteX0" fmla="*/ 0 w 119380"/>
              <a:gd name="connsiteY0" fmla="*/ 220980 h 220980"/>
              <a:gd name="connsiteX1" fmla="*/ 0 w 119380"/>
              <a:gd name="connsiteY1" fmla="*/ 152400 h 220980"/>
              <a:gd name="connsiteX2" fmla="*/ 116840 w 119380"/>
              <a:gd name="connsiteY2" fmla="*/ 0 h 220980"/>
              <a:gd name="connsiteX3" fmla="*/ 119380 w 119380"/>
              <a:gd name="connsiteY3" fmla="*/ 81280 h 220980"/>
              <a:gd name="connsiteX4" fmla="*/ 0 w 119380"/>
              <a:gd name="connsiteY4" fmla="*/ 220980 h 22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380" h="220980">
                <a:moveTo>
                  <a:pt x="0" y="220980"/>
                </a:moveTo>
                <a:lnTo>
                  <a:pt x="0" y="152400"/>
                </a:lnTo>
                <a:lnTo>
                  <a:pt x="116840" y="0"/>
                </a:lnTo>
                <a:cubicBezTo>
                  <a:pt x="117687" y="27093"/>
                  <a:pt x="118533" y="54187"/>
                  <a:pt x="119380" y="81280"/>
                </a:cubicBezTo>
                <a:lnTo>
                  <a:pt x="0" y="22098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7182514" y="3487166"/>
            <a:ext cx="468542" cy="46854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級</a:t>
            </a:r>
            <a:endParaRPr lang="zh-TW" altLang="en-US" sz="1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6638666" y="3271913"/>
            <a:ext cx="468542" cy="46854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sz="1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級</a:t>
            </a:r>
            <a:endParaRPr lang="zh-TW" altLang="en-US" sz="1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6052365" y="3115580"/>
            <a:ext cx="468542" cy="46854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r>
              <a:rPr lang="zh-TW" altLang="en-US" sz="1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級</a:t>
            </a:r>
            <a:endParaRPr lang="zh-TW" altLang="en-US" sz="1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5462840" y="2919818"/>
            <a:ext cx="468542" cy="46854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</a:t>
            </a:r>
            <a:r>
              <a:rPr lang="zh-TW" altLang="en-US" sz="1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級</a:t>
            </a:r>
            <a:endParaRPr lang="zh-TW" altLang="en-US" sz="1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2" name="圖片 41"/>
          <p:cNvPicPr>
            <a:picLocks noChangeAspect="1"/>
          </p:cNvPicPr>
          <p:nvPr/>
        </p:nvPicPr>
        <p:blipFill rotWithShape="1">
          <a:blip r:embed="rId6"/>
          <a:srcRect t="25352" r="6636"/>
          <a:stretch/>
        </p:blipFill>
        <p:spPr>
          <a:xfrm rot="288320">
            <a:off x="4748211" y="3841801"/>
            <a:ext cx="1134133" cy="1218365"/>
          </a:xfrm>
          <a:prstGeom prst="rect">
            <a:avLst/>
          </a:prstGeom>
        </p:spPr>
      </p:pic>
      <p:cxnSp>
        <p:nvCxnSpPr>
          <p:cNvPr id="44" name="直線單箭頭接點 43"/>
          <p:cNvCxnSpPr/>
          <p:nvPr/>
        </p:nvCxnSpPr>
        <p:spPr>
          <a:xfrm flipV="1">
            <a:off x="4076319" y="5659675"/>
            <a:ext cx="1329210" cy="646545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0" name="群組 2059"/>
          <p:cNvGrpSpPr/>
          <p:nvPr/>
        </p:nvGrpSpPr>
        <p:grpSpPr>
          <a:xfrm rot="10800000">
            <a:off x="3367465" y="5232415"/>
            <a:ext cx="671187" cy="485441"/>
            <a:chOff x="2411753" y="2678227"/>
            <a:chExt cx="671187" cy="485441"/>
          </a:xfrm>
        </p:grpSpPr>
        <p:cxnSp>
          <p:nvCxnSpPr>
            <p:cNvPr id="55" name="直線接點 54"/>
            <p:cNvCxnSpPr/>
            <p:nvPr/>
          </p:nvCxnSpPr>
          <p:spPr>
            <a:xfrm rot="373385" flipH="1">
              <a:off x="2411753" y="2760063"/>
              <a:ext cx="502136" cy="403605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心形 52"/>
            <p:cNvSpPr/>
            <p:nvPr/>
          </p:nvSpPr>
          <p:spPr>
            <a:xfrm rot="13968083">
              <a:off x="2831039" y="2632839"/>
              <a:ext cx="206514" cy="297289"/>
            </a:xfrm>
            <a:prstGeom prst="hear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9" name="直線接點 58"/>
            <p:cNvCxnSpPr/>
            <p:nvPr/>
          </p:nvCxnSpPr>
          <p:spPr>
            <a:xfrm flipV="1">
              <a:off x="2877346" y="2805054"/>
              <a:ext cx="67595" cy="17869"/>
            </a:xfrm>
            <a:prstGeom prst="line">
              <a:avLst/>
            </a:prstGeom>
            <a:ln w="190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10800000">
            <a:off x="4191552" y="4780064"/>
            <a:ext cx="671187" cy="485441"/>
            <a:chOff x="2411753" y="2678227"/>
            <a:chExt cx="671187" cy="485441"/>
          </a:xfrm>
        </p:grpSpPr>
        <p:cxnSp>
          <p:nvCxnSpPr>
            <p:cNvPr id="78" name="直線接點 77"/>
            <p:cNvCxnSpPr/>
            <p:nvPr/>
          </p:nvCxnSpPr>
          <p:spPr>
            <a:xfrm rot="373385" flipH="1">
              <a:off x="2411753" y="2760063"/>
              <a:ext cx="502136" cy="403605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心形 78"/>
            <p:cNvSpPr/>
            <p:nvPr/>
          </p:nvSpPr>
          <p:spPr>
            <a:xfrm rot="13968083">
              <a:off x="2831039" y="2632839"/>
              <a:ext cx="206514" cy="297289"/>
            </a:xfrm>
            <a:prstGeom prst="hear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80" name="直線接點 79"/>
            <p:cNvCxnSpPr/>
            <p:nvPr/>
          </p:nvCxnSpPr>
          <p:spPr>
            <a:xfrm flipV="1">
              <a:off x="2877346" y="2805054"/>
              <a:ext cx="67595" cy="17869"/>
            </a:xfrm>
            <a:prstGeom prst="line">
              <a:avLst/>
            </a:prstGeom>
            <a:ln w="190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64" name="直線單箭頭接點 2063"/>
          <p:cNvCxnSpPr/>
          <p:nvPr/>
        </p:nvCxnSpPr>
        <p:spPr>
          <a:xfrm>
            <a:off x="5697111" y="2739938"/>
            <a:ext cx="3133776" cy="110308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/>
          <p:nvPr/>
        </p:nvCxnSpPr>
        <p:spPr>
          <a:xfrm>
            <a:off x="5712048" y="2647885"/>
            <a:ext cx="3133776" cy="110308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9" name="手繪多邊形 2068"/>
          <p:cNvSpPr/>
          <p:nvPr/>
        </p:nvSpPr>
        <p:spPr>
          <a:xfrm>
            <a:off x="2135613" y="5631567"/>
            <a:ext cx="1351280" cy="416560"/>
          </a:xfrm>
          <a:custGeom>
            <a:avLst/>
            <a:gdLst>
              <a:gd name="connsiteX0" fmla="*/ 1351280 w 1351280"/>
              <a:gd name="connsiteY0" fmla="*/ 0 h 416560"/>
              <a:gd name="connsiteX1" fmla="*/ 1087120 w 1351280"/>
              <a:gd name="connsiteY1" fmla="*/ 416560 h 416560"/>
              <a:gd name="connsiteX2" fmla="*/ 0 w 1351280"/>
              <a:gd name="connsiteY2" fmla="*/ 406400 h 416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1280" h="416560">
                <a:moveTo>
                  <a:pt x="1351280" y="0"/>
                </a:moveTo>
                <a:lnTo>
                  <a:pt x="1087120" y="416560"/>
                </a:lnTo>
                <a:lnTo>
                  <a:pt x="0" y="406400"/>
                </a:ln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70" name="文字方塊 2069"/>
          <p:cNvSpPr txBox="1"/>
          <p:nvPr/>
        </p:nvSpPr>
        <p:spPr>
          <a:xfrm>
            <a:off x="2037178" y="578001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火鶴花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2" name="手繪多邊形 91"/>
          <p:cNvSpPr/>
          <p:nvPr/>
        </p:nvSpPr>
        <p:spPr>
          <a:xfrm flipH="1">
            <a:off x="4983499" y="5025923"/>
            <a:ext cx="2439636" cy="416560"/>
          </a:xfrm>
          <a:custGeom>
            <a:avLst/>
            <a:gdLst>
              <a:gd name="connsiteX0" fmla="*/ 1351280 w 1351280"/>
              <a:gd name="connsiteY0" fmla="*/ 0 h 416560"/>
              <a:gd name="connsiteX1" fmla="*/ 1087120 w 1351280"/>
              <a:gd name="connsiteY1" fmla="*/ 416560 h 416560"/>
              <a:gd name="connsiteX2" fmla="*/ 0 w 1351280"/>
              <a:gd name="connsiteY2" fmla="*/ 406400 h 416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1280" h="416560">
                <a:moveTo>
                  <a:pt x="1351280" y="0"/>
                </a:moveTo>
                <a:lnTo>
                  <a:pt x="1087120" y="416560"/>
                </a:lnTo>
                <a:lnTo>
                  <a:pt x="0" y="406400"/>
                </a:ln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71" name="文字方塊 2070"/>
          <p:cNvSpPr txBox="1"/>
          <p:nvPr/>
        </p:nvSpPr>
        <p:spPr>
          <a:xfrm>
            <a:off x="6689561" y="5151252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輸送帶</a:t>
            </a: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5" name="手繪多邊形 94"/>
          <p:cNvSpPr/>
          <p:nvPr/>
        </p:nvSpPr>
        <p:spPr>
          <a:xfrm>
            <a:off x="4099739" y="3334407"/>
            <a:ext cx="1351280" cy="276927"/>
          </a:xfrm>
          <a:custGeom>
            <a:avLst/>
            <a:gdLst>
              <a:gd name="connsiteX0" fmla="*/ 1351280 w 1351280"/>
              <a:gd name="connsiteY0" fmla="*/ 0 h 416560"/>
              <a:gd name="connsiteX1" fmla="*/ 1087120 w 1351280"/>
              <a:gd name="connsiteY1" fmla="*/ 416560 h 416560"/>
              <a:gd name="connsiteX2" fmla="*/ 0 w 1351280"/>
              <a:gd name="connsiteY2" fmla="*/ 406400 h 416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1280" h="416560">
                <a:moveTo>
                  <a:pt x="1351280" y="0"/>
                </a:moveTo>
                <a:lnTo>
                  <a:pt x="1087120" y="416560"/>
                </a:lnTo>
                <a:lnTo>
                  <a:pt x="0" y="406400"/>
                </a:ln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72" name="文字方塊 2071"/>
          <p:cNvSpPr txBox="1"/>
          <p:nvPr/>
        </p:nvSpPr>
        <p:spPr>
          <a:xfrm rot="19956814">
            <a:off x="4093859" y="568780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傳輸方向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7" name="文字方塊 96"/>
          <p:cNvSpPr txBox="1"/>
          <p:nvPr/>
        </p:nvSpPr>
        <p:spPr>
          <a:xfrm rot="1176713">
            <a:off x="6788007" y="290568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傳輸方向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074" name="直線接點 2073"/>
          <p:cNvCxnSpPr/>
          <p:nvPr/>
        </p:nvCxnSpPr>
        <p:spPr>
          <a:xfrm>
            <a:off x="3845466" y="4337362"/>
            <a:ext cx="10892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字方塊 103"/>
          <p:cNvSpPr txBox="1"/>
          <p:nvPr/>
        </p:nvSpPr>
        <p:spPr>
          <a:xfrm>
            <a:off x="3754087" y="406793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檢測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室</a:t>
            </a:r>
          </a:p>
        </p:txBody>
      </p:sp>
      <p:sp>
        <p:nvSpPr>
          <p:cNvPr id="106" name="文字方塊 105"/>
          <p:cNvSpPr txBox="1"/>
          <p:nvPr/>
        </p:nvSpPr>
        <p:spPr>
          <a:xfrm>
            <a:off x="4007170" y="3352059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輸送帶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83" name="立方體 2082"/>
          <p:cNvSpPr/>
          <p:nvPr/>
        </p:nvSpPr>
        <p:spPr>
          <a:xfrm>
            <a:off x="359832" y="1713703"/>
            <a:ext cx="2757503" cy="3586110"/>
          </a:xfrm>
          <a:prstGeom prst="cub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85" name="矩形 2084"/>
          <p:cNvSpPr/>
          <p:nvPr/>
        </p:nvSpPr>
        <p:spPr>
          <a:xfrm>
            <a:off x="364510" y="2396350"/>
            <a:ext cx="2086833" cy="2515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87" name="手繪多邊形 2086"/>
          <p:cNvSpPr/>
          <p:nvPr/>
        </p:nvSpPr>
        <p:spPr>
          <a:xfrm>
            <a:off x="2440006" y="1691855"/>
            <a:ext cx="690880" cy="975360"/>
          </a:xfrm>
          <a:custGeom>
            <a:avLst/>
            <a:gdLst>
              <a:gd name="connsiteX0" fmla="*/ 5080 w 690880"/>
              <a:gd name="connsiteY0" fmla="*/ 975360 h 975360"/>
              <a:gd name="connsiteX1" fmla="*/ 0 w 690880"/>
              <a:gd name="connsiteY1" fmla="*/ 680720 h 975360"/>
              <a:gd name="connsiteX2" fmla="*/ 675640 w 690880"/>
              <a:gd name="connsiteY2" fmla="*/ 0 h 975360"/>
              <a:gd name="connsiteX3" fmla="*/ 690880 w 690880"/>
              <a:gd name="connsiteY3" fmla="*/ 243840 h 975360"/>
              <a:gd name="connsiteX4" fmla="*/ 5080 w 690880"/>
              <a:gd name="connsiteY4" fmla="*/ 975360 h 97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880" h="975360">
                <a:moveTo>
                  <a:pt x="5080" y="975360"/>
                </a:moveTo>
                <a:cubicBezTo>
                  <a:pt x="3387" y="877147"/>
                  <a:pt x="1693" y="778933"/>
                  <a:pt x="0" y="680720"/>
                </a:cubicBezTo>
                <a:lnTo>
                  <a:pt x="675640" y="0"/>
                </a:lnTo>
                <a:lnTo>
                  <a:pt x="690880" y="243840"/>
                </a:lnTo>
                <a:lnTo>
                  <a:pt x="5080" y="97536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88" name="手繪多邊形 2087"/>
          <p:cNvSpPr/>
          <p:nvPr/>
        </p:nvSpPr>
        <p:spPr>
          <a:xfrm>
            <a:off x="367366" y="1722335"/>
            <a:ext cx="2733040" cy="690880"/>
          </a:xfrm>
          <a:custGeom>
            <a:avLst/>
            <a:gdLst>
              <a:gd name="connsiteX0" fmla="*/ 0 w 2733040"/>
              <a:gd name="connsiteY0" fmla="*/ 670560 h 690880"/>
              <a:gd name="connsiteX1" fmla="*/ 680720 w 2733040"/>
              <a:gd name="connsiteY1" fmla="*/ 0 h 690880"/>
              <a:gd name="connsiteX2" fmla="*/ 2733040 w 2733040"/>
              <a:gd name="connsiteY2" fmla="*/ 0 h 690880"/>
              <a:gd name="connsiteX3" fmla="*/ 2082800 w 2733040"/>
              <a:gd name="connsiteY3" fmla="*/ 690880 h 690880"/>
              <a:gd name="connsiteX4" fmla="*/ 0 w 2733040"/>
              <a:gd name="connsiteY4" fmla="*/ 670560 h 69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3040" h="690880">
                <a:moveTo>
                  <a:pt x="0" y="670560"/>
                </a:moveTo>
                <a:lnTo>
                  <a:pt x="680720" y="0"/>
                </a:lnTo>
                <a:lnTo>
                  <a:pt x="2733040" y="0"/>
                </a:lnTo>
                <a:lnTo>
                  <a:pt x="2082800" y="690880"/>
                </a:lnTo>
                <a:lnTo>
                  <a:pt x="0" y="67056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手繪多邊形 116"/>
          <p:cNvSpPr/>
          <p:nvPr/>
        </p:nvSpPr>
        <p:spPr>
          <a:xfrm flipH="1">
            <a:off x="2583669" y="2352298"/>
            <a:ext cx="1921167" cy="416560"/>
          </a:xfrm>
          <a:custGeom>
            <a:avLst/>
            <a:gdLst>
              <a:gd name="connsiteX0" fmla="*/ 1351280 w 1351280"/>
              <a:gd name="connsiteY0" fmla="*/ 0 h 416560"/>
              <a:gd name="connsiteX1" fmla="*/ 1087120 w 1351280"/>
              <a:gd name="connsiteY1" fmla="*/ 416560 h 416560"/>
              <a:gd name="connsiteX2" fmla="*/ 0 w 1351280"/>
              <a:gd name="connsiteY2" fmla="*/ 406400 h 416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1280" h="416560">
                <a:moveTo>
                  <a:pt x="1351280" y="0"/>
                </a:moveTo>
                <a:lnTo>
                  <a:pt x="1087120" y="416560"/>
                </a:lnTo>
                <a:lnTo>
                  <a:pt x="0" y="406400"/>
                </a:ln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文字方塊 117"/>
          <p:cNvSpPr txBox="1"/>
          <p:nvPr/>
        </p:nvSpPr>
        <p:spPr>
          <a:xfrm>
            <a:off x="4027259" y="249664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源</a:t>
            </a:r>
          </a:p>
        </p:txBody>
      </p:sp>
      <p:cxnSp>
        <p:nvCxnSpPr>
          <p:cNvPr id="2090" name="直線接點 2089"/>
          <p:cNvCxnSpPr/>
          <p:nvPr/>
        </p:nvCxnSpPr>
        <p:spPr>
          <a:xfrm flipH="1">
            <a:off x="489286" y="2711753"/>
            <a:ext cx="101600" cy="279607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接點 120"/>
          <p:cNvCxnSpPr/>
          <p:nvPr/>
        </p:nvCxnSpPr>
        <p:spPr>
          <a:xfrm>
            <a:off x="1884040" y="2711753"/>
            <a:ext cx="101600" cy="279607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接點 121"/>
          <p:cNvCxnSpPr/>
          <p:nvPr/>
        </p:nvCxnSpPr>
        <p:spPr>
          <a:xfrm>
            <a:off x="2075974" y="2711753"/>
            <a:ext cx="101600" cy="279607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接點 122"/>
          <p:cNvCxnSpPr/>
          <p:nvPr/>
        </p:nvCxnSpPr>
        <p:spPr>
          <a:xfrm>
            <a:off x="2259099" y="2711753"/>
            <a:ext cx="101600" cy="279607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接點 123"/>
          <p:cNvCxnSpPr/>
          <p:nvPr/>
        </p:nvCxnSpPr>
        <p:spPr>
          <a:xfrm flipH="1">
            <a:off x="712867" y="2699572"/>
            <a:ext cx="101600" cy="279607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手繪多邊形 124"/>
          <p:cNvSpPr/>
          <p:nvPr/>
        </p:nvSpPr>
        <p:spPr>
          <a:xfrm flipH="1">
            <a:off x="1702224" y="3023733"/>
            <a:ext cx="1371874" cy="416560"/>
          </a:xfrm>
          <a:custGeom>
            <a:avLst/>
            <a:gdLst>
              <a:gd name="connsiteX0" fmla="*/ 1351280 w 1351280"/>
              <a:gd name="connsiteY0" fmla="*/ 0 h 416560"/>
              <a:gd name="connsiteX1" fmla="*/ 1087120 w 1351280"/>
              <a:gd name="connsiteY1" fmla="*/ 416560 h 416560"/>
              <a:gd name="connsiteX2" fmla="*/ 0 w 1351280"/>
              <a:gd name="connsiteY2" fmla="*/ 406400 h 416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1280" h="416560">
                <a:moveTo>
                  <a:pt x="1351280" y="0"/>
                </a:moveTo>
                <a:lnTo>
                  <a:pt x="1087120" y="416560"/>
                </a:lnTo>
                <a:lnTo>
                  <a:pt x="0" y="406400"/>
                </a:ln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文字方塊 125"/>
          <p:cNvSpPr txBox="1"/>
          <p:nvPr/>
        </p:nvSpPr>
        <p:spPr>
          <a:xfrm>
            <a:off x="2589238" y="314776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相機</a:t>
            </a:r>
          </a:p>
        </p:txBody>
      </p:sp>
      <p:sp>
        <p:nvSpPr>
          <p:cNvPr id="2091" name="等腰三角形 2090"/>
          <p:cNvSpPr/>
          <p:nvPr/>
        </p:nvSpPr>
        <p:spPr>
          <a:xfrm>
            <a:off x="451093" y="3182063"/>
            <a:ext cx="1896962" cy="2117749"/>
          </a:xfrm>
          <a:prstGeom prst="triangle">
            <a:avLst/>
          </a:prstGeom>
          <a:solidFill>
            <a:srgbClr val="FE3C3C">
              <a:alpha val="23000"/>
            </a:srgbClr>
          </a:solidFill>
          <a:ln>
            <a:solidFill>
              <a:srgbClr val="FE3C3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7" name="群組 126"/>
          <p:cNvGrpSpPr/>
          <p:nvPr/>
        </p:nvGrpSpPr>
        <p:grpSpPr>
          <a:xfrm rot="12715881">
            <a:off x="1110273" y="4849856"/>
            <a:ext cx="671187" cy="485441"/>
            <a:chOff x="2411753" y="2678227"/>
            <a:chExt cx="671187" cy="485441"/>
          </a:xfrm>
        </p:grpSpPr>
        <p:cxnSp>
          <p:nvCxnSpPr>
            <p:cNvPr id="128" name="直線接點 127"/>
            <p:cNvCxnSpPr/>
            <p:nvPr/>
          </p:nvCxnSpPr>
          <p:spPr>
            <a:xfrm rot="373385" flipH="1">
              <a:off x="2411753" y="2760063"/>
              <a:ext cx="502136" cy="403605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心形 128"/>
            <p:cNvSpPr/>
            <p:nvPr/>
          </p:nvSpPr>
          <p:spPr>
            <a:xfrm rot="13968083">
              <a:off x="2831039" y="2632839"/>
              <a:ext cx="206514" cy="297289"/>
            </a:xfrm>
            <a:prstGeom prst="hear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30" name="直線接點 129"/>
            <p:cNvCxnSpPr/>
            <p:nvPr/>
          </p:nvCxnSpPr>
          <p:spPr>
            <a:xfrm flipV="1">
              <a:off x="2877346" y="2805054"/>
              <a:ext cx="67595" cy="17869"/>
            </a:xfrm>
            <a:prstGeom prst="line">
              <a:avLst/>
            </a:prstGeom>
            <a:ln w="190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92" name="橢圓 2091"/>
          <p:cNvSpPr/>
          <p:nvPr/>
        </p:nvSpPr>
        <p:spPr>
          <a:xfrm>
            <a:off x="4709374" y="3842183"/>
            <a:ext cx="1233357" cy="1245668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94" name="直線接點 2093"/>
          <p:cNvCxnSpPr>
            <a:endCxn id="2092" idx="7"/>
          </p:cNvCxnSpPr>
          <p:nvPr/>
        </p:nvCxnSpPr>
        <p:spPr>
          <a:xfrm>
            <a:off x="3117335" y="1722335"/>
            <a:ext cx="2644775" cy="230227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接點 135"/>
          <p:cNvCxnSpPr>
            <a:stCxn id="2091" idx="4"/>
            <a:endCxn id="2092" idx="3"/>
          </p:cNvCxnSpPr>
          <p:nvPr/>
        </p:nvCxnSpPr>
        <p:spPr>
          <a:xfrm flipV="1">
            <a:off x="2348055" y="4905427"/>
            <a:ext cx="2541940" cy="39438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文字方塊 139"/>
          <p:cNvSpPr txBox="1"/>
          <p:nvPr/>
        </p:nvSpPr>
        <p:spPr>
          <a:xfrm>
            <a:off x="375396" y="538402"/>
            <a:ext cx="8450949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已建立一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火鶴花分級辨識系統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以透過自動檢測技術將火鶴花分為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個等級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此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火鶴花分級辨識系統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利用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影像檢測技術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結合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輸送帶控制系統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，以達成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自動分級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火鶴花的目的，火鶴花的分級標準為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葉寬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，而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瑕疵品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均歸類為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級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084" name="Picture 8" descr="IPEVO Presenter安卓下載，安卓版APK | 免費下載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8556" b="30556" l="31181" r="426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866" t="18131" r="57488" b="69447"/>
          <a:stretch/>
        </p:blipFill>
        <p:spPr bwMode="auto">
          <a:xfrm rot="20783124">
            <a:off x="928611" y="2666780"/>
            <a:ext cx="973741" cy="64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93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向下箭號 6"/>
          <p:cNvSpPr/>
          <p:nvPr/>
        </p:nvSpPr>
        <p:spPr>
          <a:xfrm>
            <a:off x="6758846" y="3063588"/>
            <a:ext cx="371626" cy="563418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5385168" y="446280"/>
            <a:ext cx="3195043" cy="2523744"/>
            <a:chOff x="5496005" y="458401"/>
            <a:chExt cx="3195043" cy="2523744"/>
          </a:xfrm>
        </p:grpSpPr>
        <p:grpSp>
          <p:nvGrpSpPr>
            <p:cNvPr id="6" name="群組 5"/>
            <p:cNvGrpSpPr/>
            <p:nvPr/>
          </p:nvGrpSpPr>
          <p:grpSpPr>
            <a:xfrm rot="5400000">
              <a:off x="5794709" y="159697"/>
              <a:ext cx="2523744" cy="3121152"/>
              <a:chOff x="3310127" y="1868426"/>
              <a:chExt cx="2523744" cy="3121152"/>
            </a:xfrm>
          </p:grpSpPr>
          <p:pic>
            <p:nvPicPr>
              <p:cNvPr id="2" name="圖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0127" y="1868426"/>
                <a:ext cx="2523744" cy="3121152"/>
              </a:xfrm>
              <a:prstGeom prst="rect">
                <a:avLst/>
              </a:prstGeom>
            </p:spPr>
          </p:pic>
          <p:sp>
            <p:nvSpPr>
              <p:cNvPr id="5" name="手繪多邊形 4"/>
              <p:cNvSpPr/>
              <p:nvPr/>
            </p:nvSpPr>
            <p:spPr>
              <a:xfrm rot="10231600">
                <a:off x="4868959" y="2847967"/>
                <a:ext cx="129762" cy="148217"/>
              </a:xfrm>
              <a:custGeom>
                <a:avLst/>
                <a:gdLst>
                  <a:gd name="connsiteX0" fmla="*/ 222 w 129762"/>
                  <a:gd name="connsiteY0" fmla="*/ 26297 h 148217"/>
                  <a:gd name="connsiteX1" fmla="*/ 38322 w 129762"/>
                  <a:gd name="connsiteY1" fmla="*/ 3437 h 148217"/>
                  <a:gd name="connsiteX2" fmla="*/ 122142 w 129762"/>
                  <a:gd name="connsiteY2" fmla="*/ 33917 h 148217"/>
                  <a:gd name="connsiteX3" fmla="*/ 129762 w 129762"/>
                  <a:gd name="connsiteY3" fmla="*/ 56777 h 148217"/>
                  <a:gd name="connsiteX4" fmla="*/ 68802 w 129762"/>
                  <a:gd name="connsiteY4" fmla="*/ 140597 h 148217"/>
                  <a:gd name="connsiteX5" fmla="*/ 45942 w 129762"/>
                  <a:gd name="connsiteY5" fmla="*/ 148217 h 148217"/>
                  <a:gd name="connsiteX6" fmla="*/ 53562 w 129762"/>
                  <a:gd name="connsiteY6" fmla="*/ 110117 h 148217"/>
                  <a:gd name="connsiteX7" fmla="*/ 68802 w 129762"/>
                  <a:gd name="connsiteY7" fmla="*/ 64397 h 148217"/>
                  <a:gd name="connsiteX8" fmla="*/ 61182 w 129762"/>
                  <a:gd name="connsiteY8" fmla="*/ 41537 h 148217"/>
                  <a:gd name="connsiteX9" fmla="*/ 23082 w 129762"/>
                  <a:gd name="connsiteY9" fmla="*/ 33917 h 148217"/>
                  <a:gd name="connsiteX10" fmla="*/ 222 w 129762"/>
                  <a:gd name="connsiteY10" fmla="*/ 26297 h 148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9762" h="148217">
                    <a:moveTo>
                      <a:pt x="222" y="26297"/>
                    </a:moveTo>
                    <a:cubicBezTo>
                      <a:pt x="2762" y="21217"/>
                      <a:pt x="23660" y="5532"/>
                      <a:pt x="38322" y="3437"/>
                    </a:cubicBezTo>
                    <a:cubicBezTo>
                      <a:pt x="90390" y="-4001"/>
                      <a:pt x="104342" y="-1682"/>
                      <a:pt x="122142" y="33917"/>
                    </a:cubicBezTo>
                    <a:cubicBezTo>
                      <a:pt x="125734" y="41101"/>
                      <a:pt x="127222" y="49157"/>
                      <a:pt x="129762" y="56777"/>
                    </a:cubicBezTo>
                    <a:cubicBezTo>
                      <a:pt x="119703" y="157363"/>
                      <a:pt x="147870" y="124783"/>
                      <a:pt x="68802" y="140597"/>
                    </a:cubicBezTo>
                    <a:cubicBezTo>
                      <a:pt x="60926" y="142172"/>
                      <a:pt x="53562" y="145677"/>
                      <a:pt x="45942" y="148217"/>
                    </a:cubicBezTo>
                    <a:cubicBezTo>
                      <a:pt x="48482" y="135517"/>
                      <a:pt x="50154" y="122612"/>
                      <a:pt x="53562" y="110117"/>
                    </a:cubicBezTo>
                    <a:cubicBezTo>
                      <a:pt x="57789" y="94619"/>
                      <a:pt x="68802" y="64397"/>
                      <a:pt x="68802" y="64397"/>
                    </a:cubicBezTo>
                    <a:cubicBezTo>
                      <a:pt x="66262" y="56777"/>
                      <a:pt x="67865" y="45992"/>
                      <a:pt x="61182" y="41537"/>
                    </a:cubicBezTo>
                    <a:cubicBezTo>
                      <a:pt x="50406" y="34353"/>
                      <a:pt x="35535" y="37475"/>
                      <a:pt x="23082" y="33917"/>
                    </a:cubicBezTo>
                    <a:cubicBezTo>
                      <a:pt x="17621" y="32357"/>
                      <a:pt x="-2318" y="31377"/>
                      <a:pt x="222" y="2629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1" name="文字方塊 10"/>
            <p:cNvSpPr txBox="1"/>
            <p:nvPr/>
          </p:nvSpPr>
          <p:spPr>
            <a:xfrm>
              <a:off x="7352220" y="2612812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可見光影像</a:t>
              </a:r>
              <a:endPara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7479731" y="2005920"/>
              <a:ext cx="167554" cy="152389"/>
            </a:xfrm>
            <a:prstGeom prst="rect">
              <a:avLst/>
            </a:prstGeom>
            <a:noFill/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5347137" y="3720570"/>
            <a:ext cx="3195043" cy="2499767"/>
            <a:chOff x="5496005" y="3639127"/>
            <a:chExt cx="3195043" cy="2499767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6005" y="3639127"/>
              <a:ext cx="3121152" cy="2499767"/>
            </a:xfrm>
            <a:prstGeom prst="rect">
              <a:avLst/>
            </a:prstGeom>
          </p:spPr>
        </p:pic>
        <p:sp>
          <p:nvSpPr>
            <p:cNvPr id="12" name="文字方塊 11"/>
            <p:cNvSpPr txBox="1"/>
            <p:nvPr/>
          </p:nvSpPr>
          <p:spPr>
            <a:xfrm>
              <a:off x="7352220" y="5769562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二值</a:t>
              </a:r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化</a:t>
              </a:r>
              <a:r>
                <a:rPr lang="zh-TW" altLang="en-US" dirty="0" smtClean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影像</a:t>
              </a:r>
              <a:endPara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7415576" y="5122739"/>
              <a:ext cx="167554" cy="152389"/>
            </a:xfrm>
            <a:prstGeom prst="rect">
              <a:avLst/>
            </a:prstGeom>
            <a:noFill/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1148080" y="478035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破損數檢測方法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229359" y="1209040"/>
            <a:ext cx="2835909" cy="40011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可見光影像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向下箭號 18"/>
          <p:cNvSpPr/>
          <p:nvPr/>
        </p:nvSpPr>
        <p:spPr>
          <a:xfrm>
            <a:off x="2330938" y="1720273"/>
            <a:ext cx="371626" cy="563418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1243969" y="2394814"/>
            <a:ext cx="2835909" cy="40011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HSV</a:t>
            </a:r>
            <a:r>
              <a:rPr lang="zh-TW" alt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色彩空間轉換</a:t>
            </a:r>
            <a:endParaRPr lang="zh-TW" altLang="en-US" sz="20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229358" y="3469552"/>
            <a:ext cx="2835909" cy="40011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過濾破損處</a:t>
            </a:r>
            <a:r>
              <a:rPr lang="en-US" altLang="zh-TW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黑色部分</a:t>
            </a:r>
            <a:r>
              <a:rPr lang="en-US" altLang="zh-TW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20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2" name="向下箭號 21"/>
          <p:cNvSpPr/>
          <p:nvPr/>
        </p:nvSpPr>
        <p:spPr>
          <a:xfrm>
            <a:off x="2328009" y="2835289"/>
            <a:ext cx="371626" cy="563418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下箭號 22"/>
          <p:cNvSpPr/>
          <p:nvPr/>
        </p:nvSpPr>
        <p:spPr>
          <a:xfrm>
            <a:off x="2309379" y="3958705"/>
            <a:ext cx="371626" cy="563418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1204721" y="4639274"/>
            <a:ext cx="2835909" cy="40011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產生二值化影像</a:t>
            </a:r>
            <a:endParaRPr lang="zh-TW" altLang="en-US" sz="20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5" name="向下箭號 24"/>
          <p:cNvSpPr/>
          <p:nvPr/>
        </p:nvSpPr>
        <p:spPr>
          <a:xfrm>
            <a:off x="2300909" y="5122739"/>
            <a:ext cx="371626" cy="563418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1148080" y="5805449"/>
            <a:ext cx="2835909" cy="40011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計算破損數量</a:t>
            </a:r>
            <a:endParaRPr lang="zh-TW" altLang="en-US" sz="20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71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513" y="910017"/>
            <a:ext cx="4139247" cy="5119069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965827" y="458401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邊緣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瑕疵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檢測方法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204720" y="1056640"/>
            <a:ext cx="2835909" cy="40011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可見光影像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向下箭號 12"/>
          <p:cNvSpPr/>
          <p:nvPr/>
        </p:nvSpPr>
        <p:spPr>
          <a:xfrm>
            <a:off x="2468510" y="1488290"/>
            <a:ext cx="308326" cy="467449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1197100" y="1987281"/>
            <a:ext cx="2835909" cy="40011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HSV</a:t>
            </a:r>
            <a:r>
              <a:rPr lang="zh-TW" alt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色彩空間轉換</a:t>
            </a:r>
            <a:endParaRPr lang="zh-TW" altLang="en-US" sz="20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197100" y="2917922"/>
            <a:ext cx="2835909" cy="40011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過濾出火鶴花花形</a:t>
            </a:r>
            <a:endParaRPr lang="zh-TW" altLang="en-US" sz="20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197100" y="3848563"/>
            <a:ext cx="2835909" cy="40011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畫出邊緣擬合輪廓</a:t>
            </a:r>
            <a:endParaRPr lang="zh-TW" altLang="en-US" sz="20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189033" y="4779204"/>
            <a:ext cx="2835909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計算擬合輪廓與實際輪廓的距離</a:t>
            </a:r>
            <a:endParaRPr lang="zh-TW" altLang="en-US" sz="20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9" name="手繪多邊形 28"/>
          <p:cNvSpPr/>
          <p:nvPr/>
        </p:nvSpPr>
        <p:spPr>
          <a:xfrm>
            <a:off x="4836160" y="1056640"/>
            <a:ext cx="3535680" cy="4541520"/>
          </a:xfrm>
          <a:custGeom>
            <a:avLst/>
            <a:gdLst>
              <a:gd name="connsiteX0" fmla="*/ 1625600 w 3535680"/>
              <a:gd name="connsiteY0" fmla="*/ 0 h 4541520"/>
              <a:gd name="connsiteX1" fmla="*/ 1584960 w 3535680"/>
              <a:gd name="connsiteY1" fmla="*/ 223520 h 4541520"/>
              <a:gd name="connsiteX2" fmla="*/ 1351280 w 3535680"/>
              <a:gd name="connsiteY2" fmla="*/ 416560 h 4541520"/>
              <a:gd name="connsiteX3" fmla="*/ 721360 w 3535680"/>
              <a:gd name="connsiteY3" fmla="*/ 883920 h 4541520"/>
              <a:gd name="connsiteX4" fmla="*/ 325120 w 3535680"/>
              <a:gd name="connsiteY4" fmla="*/ 1534160 h 4541520"/>
              <a:gd name="connsiteX5" fmla="*/ 132080 w 3535680"/>
              <a:gd name="connsiteY5" fmla="*/ 2032000 h 4541520"/>
              <a:gd name="connsiteX6" fmla="*/ 0 w 3535680"/>
              <a:gd name="connsiteY6" fmla="*/ 2519680 h 4541520"/>
              <a:gd name="connsiteX7" fmla="*/ 10160 w 3535680"/>
              <a:gd name="connsiteY7" fmla="*/ 3108960 h 4541520"/>
              <a:gd name="connsiteX8" fmla="*/ 203200 w 3535680"/>
              <a:gd name="connsiteY8" fmla="*/ 3789680 h 4541520"/>
              <a:gd name="connsiteX9" fmla="*/ 487680 w 3535680"/>
              <a:gd name="connsiteY9" fmla="*/ 4226560 h 4541520"/>
              <a:gd name="connsiteX10" fmla="*/ 914400 w 3535680"/>
              <a:gd name="connsiteY10" fmla="*/ 4490720 h 4541520"/>
              <a:gd name="connsiteX11" fmla="*/ 1290320 w 3535680"/>
              <a:gd name="connsiteY11" fmla="*/ 4541520 h 4541520"/>
              <a:gd name="connsiteX12" fmla="*/ 1574800 w 3535680"/>
              <a:gd name="connsiteY12" fmla="*/ 4287520 h 4541520"/>
              <a:gd name="connsiteX13" fmla="*/ 1849120 w 3535680"/>
              <a:gd name="connsiteY13" fmla="*/ 3901440 h 4541520"/>
              <a:gd name="connsiteX14" fmla="*/ 1930400 w 3535680"/>
              <a:gd name="connsiteY14" fmla="*/ 3627120 h 4541520"/>
              <a:gd name="connsiteX15" fmla="*/ 2164080 w 3535680"/>
              <a:gd name="connsiteY15" fmla="*/ 4124960 h 4541520"/>
              <a:gd name="connsiteX16" fmla="*/ 2540000 w 3535680"/>
              <a:gd name="connsiteY16" fmla="*/ 4470400 h 4541520"/>
              <a:gd name="connsiteX17" fmla="*/ 2834640 w 3535680"/>
              <a:gd name="connsiteY17" fmla="*/ 4450080 h 4541520"/>
              <a:gd name="connsiteX18" fmla="*/ 3312160 w 3535680"/>
              <a:gd name="connsiteY18" fmla="*/ 4043680 h 4541520"/>
              <a:gd name="connsiteX19" fmla="*/ 3505200 w 3535680"/>
              <a:gd name="connsiteY19" fmla="*/ 3749040 h 4541520"/>
              <a:gd name="connsiteX20" fmla="*/ 3525520 w 3535680"/>
              <a:gd name="connsiteY20" fmla="*/ 3078480 h 4541520"/>
              <a:gd name="connsiteX21" fmla="*/ 3535680 w 3535680"/>
              <a:gd name="connsiteY21" fmla="*/ 2153920 h 4541520"/>
              <a:gd name="connsiteX22" fmla="*/ 3342640 w 3535680"/>
              <a:gd name="connsiteY22" fmla="*/ 1473200 h 4541520"/>
              <a:gd name="connsiteX23" fmla="*/ 2743200 w 3535680"/>
              <a:gd name="connsiteY23" fmla="*/ 782320 h 4541520"/>
              <a:gd name="connsiteX24" fmla="*/ 2245360 w 3535680"/>
              <a:gd name="connsiteY24" fmla="*/ 345440 h 4541520"/>
              <a:gd name="connsiteX25" fmla="*/ 1625600 w 3535680"/>
              <a:gd name="connsiteY25" fmla="*/ 0 h 454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535680" h="4541520">
                <a:moveTo>
                  <a:pt x="1625600" y="0"/>
                </a:moveTo>
                <a:lnTo>
                  <a:pt x="1584960" y="223520"/>
                </a:lnTo>
                <a:lnTo>
                  <a:pt x="1351280" y="416560"/>
                </a:lnTo>
                <a:lnTo>
                  <a:pt x="721360" y="883920"/>
                </a:lnTo>
                <a:lnTo>
                  <a:pt x="325120" y="1534160"/>
                </a:lnTo>
                <a:lnTo>
                  <a:pt x="132080" y="2032000"/>
                </a:lnTo>
                <a:lnTo>
                  <a:pt x="0" y="2519680"/>
                </a:lnTo>
                <a:lnTo>
                  <a:pt x="10160" y="3108960"/>
                </a:lnTo>
                <a:lnTo>
                  <a:pt x="203200" y="3789680"/>
                </a:lnTo>
                <a:lnTo>
                  <a:pt x="487680" y="4226560"/>
                </a:lnTo>
                <a:lnTo>
                  <a:pt x="914400" y="4490720"/>
                </a:lnTo>
                <a:lnTo>
                  <a:pt x="1290320" y="4541520"/>
                </a:lnTo>
                <a:lnTo>
                  <a:pt x="1574800" y="4287520"/>
                </a:lnTo>
                <a:lnTo>
                  <a:pt x="1849120" y="3901440"/>
                </a:lnTo>
                <a:lnTo>
                  <a:pt x="1930400" y="3627120"/>
                </a:lnTo>
                <a:lnTo>
                  <a:pt x="2164080" y="4124960"/>
                </a:lnTo>
                <a:lnTo>
                  <a:pt x="2540000" y="4470400"/>
                </a:lnTo>
                <a:lnTo>
                  <a:pt x="2834640" y="4450080"/>
                </a:lnTo>
                <a:lnTo>
                  <a:pt x="3312160" y="4043680"/>
                </a:lnTo>
                <a:lnTo>
                  <a:pt x="3505200" y="3749040"/>
                </a:lnTo>
                <a:lnTo>
                  <a:pt x="3525520" y="3078480"/>
                </a:lnTo>
                <a:lnTo>
                  <a:pt x="3535680" y="2153920"/>
                </a:lnTo>
                <a:lnTo>
                  <a:pt x="3342640" y="1473200"/>
                </a:lnTo>
                <a:lnTo>
                  <a:pt x="2743200" y="782320"/>
                </a:lnTo>
                <a:lnTo>
                  <a:pt x="2245360" y="345440"/>
                </a:lnTo>
                <a:lnTo>
                  <a:pt x="1625600" y="0"/>
                </a:lnTo>
                <a:close/>
              </a:path>
            </a:pathLst>
          </a:cu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1" name="直線單箭頭接點 30"/>
          <p:cNvCxnSpPr/>
          <p:nvPr/>
        </p:nvCxnSpPr>
        <p:spPr>
          <a:xfrm flipV="1">
            <a:off x="7147647" y="1209040"/>
            <a:ext cx="248920" cy="284303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7330206" y="91001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accent6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擬合輪廓</a:t>
            </a:r>
            <a:endParaRPr lang="zh-TW" altLang="en-US" dirty="0">
              <a:solidFill>
                <a:schemeClr val="accent6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35" name="直線單箭頭接點 34"/>
          <p:cNvCxnSpPr/>
          <p:nvPr/>
        </p:nvCxnSpPr>
        <p:spPr>
          <a:xfrm flipH="1">
            <a:off x="6624320" y="1219200"/>
            <a:ext cx="127087" cy="16247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/>
          <p:cNvSpPr txBox="1"/>
          <p:nvPr/>
        </p:nvSpPr>
        <p:spPr>
          <a:xfrm>
            <a:off x="6118225" y="1317018"/>
            <a:ext cx="108234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solidFill>
                  <a:schemeClr val="accent6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大邊緣瑕疵</a:t>
            </a:r>
            <a:endParaRPr lang="zh-TW" altLang="en-US" sz="1600" dirty="0">
              <a:solidFill>
                <a:schemeClr val="accent6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40" name="直線單箭頭接點 39"/>
          <p:cNvCxnSpPr/>
          <p:nvPr/>
        </p:nvCxnSpPr>
        <p:spPr>
          <a:xfrm flipH="1">
            <a:off x="8176260" y="3777927"/>
            <a:ext cx="203200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>
            <a:off x="7372283" y="3458396"/>
            <a:ext cx="108234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chemeClr val="accent6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小</a:t>
            </a:r>
            <a:r>
              <a:rPr lang="zh-TW" altLang="en-US" sz="1400" dirty="0" smtClean="0">
                <a:solidFill>
                  <a:schemeClr val="accent6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邊緣瑕疵</a:t>
            </a:r>
            <a:endParaRPr lang="zh-TW" altLang="en-US" sz="1600" dirty="0">
              <a:solidFill>
                <a:schemeClr val="accent6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7450328" y="560991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可見光影像</a:t>
            </a:r>
            <a:endParaRPr lang="zh-TW" altLang="en-US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1204719" y="6017620"/>
            <a:ext cx="2835909" cy="40011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計算瑕疵總數</a:t>
            </a:r>
            <a:endParaRPr lang="zh-TW" altLang="en-US" sz="20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6" name="向下箭號 45"/>
          <p:cNvSpPr/>
          <p:nvPr/>
        </p:nvSpPr>
        <p:spPr>
          <a:xfrm>
            <a:off x="2469903" y="2419187"/>
            <a:ext cx="308326" cy="467449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向下箭號 46"/>
          <p:cNvSpPr/>
          <p:nvPr/>
        </p:nvSpPr>
        <p:spPr>
          <a:xfrm>
            <a:off x="2459743" y="3349318"/>
            <a:ext cx="308326" cy="467449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向下箭號 47"/>
          <p:cNvSpPr/>
          <p:nvPr/>
        </p:nvSpPr>
        <p:spPr>
          <a:xfrm>
            <a:off x="2459743" y="4280213"/>
            <a:ext cx="308326" cy="467449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向下箭號 48"/>
          <p:cNvSpPr/>
          <p:nvPr/>
        </p:nvSpPr>
        <p:spPr>
          <a:xfrm>
            <a:off x="2469903" y="5534193"/>
            <a:ext cx="308326" cy="467449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094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232</TotalTime>
  <Words>705</Words>
  <Application>Microsoft Office PowerPoint</Application>
  <PresentationFormat>如螢幕大小 (4:3)</PresentationFormat>
  <Paragraphs>195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5" baseType="lpstr">
      <vt:lpstr>微軟正黑體</vt:lpstr>
      <vt:lpstr>新細明體</vt:lpstr>
      <vt:lpstr>標楷體</vt:lpstr>
      <vt:lpstr>Arial</vt:lpstr>
      <vt:lpstr>Calibri</vt:lpstr>
      <vt:lpstr>Calibri Light</vt:lpstr>
      <vt:lpstr>Times New Roman</vt:lpstr>
      <vt:lpstr>Office 佈景主題</vt:lpstr>
      <vt:lpstr>影像處理技術應用於火鶴花 分級辨識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影像處理技術應用於火鶴花分級辨識</dc:title>
  <dc:creator>江俊宇</dc:creator>
  <cp:lastModifiedBy>江俊宇</cp:lastModifiedBy>
  <cp:revision>67</cp:revision>
  <dcterms:created xsi:type="dcterms:W3CDTF">2020-06-29T07:06:39Z</dcterms:created>
  <dcterms:modified xsi:type="dcterms:W3CDTF">2020-10-20T05:53:08Z</dcterms:modified>
</cp:coreProperties>
</file>